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36"/>
  </p:notesMasterIdLst>
  <p:handoutMasterIdLst>
    <p:handoutMasterId r:id="rId37"/>
  </p:handoutMasterIdLst>
  <p:sldIdLst>
    <p:sldId id="291" r:id="rId2"/>
    <p:sldId id="318" r:id="rId3"/>
    <p:sldId id="292" r:id="rId4"/>
    <p:sldId id="293" r:id="rId5"/>
    <p:sldId id="294" r:id="rId6"/>
    <p:sldId id="299" r:id="rId7"/>
    <p:sldId id="295" r:id="rId8"/>
    <p:sldId id="330" r:id="rId9"/>
    <p:sldId id="331" r:id="rId10"/>
    <p:sldId id="320" r:id="rId11"/>
    <p:sldId id="321" r:id="rId12"/>
    <p:sldId id="322" r:id="rId13"/>
    <p:sldId id="323" r:id="rId14"/>
    <p:sldId id="324" r:id="rId15"/>
    <p:sldId id="325" r:id="rId16"/>
    <p:sldId id="326" r:id="rId17"/>
    <p:sldId id="327" r:id="rId18"/>
    <p:sldId id="328" r:id="rId19"/>
    <p:sldId id="329" r:id="rId20"/>
    <p:sldId id="332" r:id="rId21"/>
    <p:sldId id="340" r:id="rId22"/>
    <p:sldId id="341" r:id="rId23"/>
    <p:sldId id="333" r:id="rId24"/>
    <p:sldId id="334" r:id="rId25"/>
    <p:sldId id="335" r:id="rId26"/>
    <p:sldId id="336" r:id="rId27"/>
    <p:sldId id="337" r:id="rId28"/>
    <p:sldId id="338" r:id="rId29"/>
    <p:sldId id="339" r:id="rId30"/>
    <p:sldId id="319" r:id="rId31"/>
    <p:sldId id="313" r:id="rId32"/>
    <p:sldId id="314" r:id="rId33"/>
    <p:sldId id="316" r:id="rId34"/>
    <p:sldId id="317" r:id="rId3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FF"/>
    <a:srgbClr val="D9E7EC"/>
    <a:srgbClr val="C3ECE5"/>
    <a:srgbClr val="A6ECB6"/>
    <a:srgbClr val="DAE0EC"/>
    <a:srgbClr val="333399"/>
    <a:srgbClr val="990000"/>
    <a:srgbClr val="DDDB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90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cs typeface="+mn-cs"/>
              </a:defRPr>
            </a:lvl1pPr>
          </a:lstStyle>
          <a:p>
            <a:pPr>
              <a:defRPr/>
            </a:pPr>
            <a:fld id="{E862A533-2236-274F-9B73-4343E21A28AC}" type="datetimeFigureOut">
              <a:rPr lang="en-US"/>
              <a:pPr>
                <a:defRPr/>
              </a:pPr>
              <a:t>9/6/14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>
                <a:cs typeface="+mn-cs"/>
              </a:defRPr>
            </a:lvl1pPr>
          </a:lstStyle>
          <a:p>
            <a:pPr>
              <a:defRPr/>
            </a:pPr>
            <a:fld id="{1000F4EA-41E3-A242-831A-6E2F793701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5178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20.png>
</file>

<file path=ppt/media/image23.png>
</file>

<file path=ppt/media/image27.png>
</file>

<file path=ppt/media/image28.png>
</file>

<file path=ppt/media/image29.png>
</file>

<file path=ppt/media/image3.png>
</file>

<file path=ppt/media/image30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cs typeface="+mn-cs"/>
              </a:defRPr>
            </a:lvl1pPr>
          </a:lstStyle>
          <a:p>
            <a:pPr>
              <a:defRPr/>
            </a:pPr>
            <a:fld id="{A2234341-A939-C842-8E4F-F0DF7C61D1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5012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E9F2CD-7D88-934F-8716-2CE8858E8C1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50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153ADC-E4D8-254D-8D9B-6F0ABB8509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368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143000"/>
            <a:ext cx="1943100" cy="4953000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143000"/>
            <a:ext cx="5676900" cy="4953000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987E4F-F82B-984B-9A5F-0584F36179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79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BE7DAE-0ED7-E346-82E4-5743EE8D1FF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18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2E949D-5E02-024E-85BC-BFDC1D3241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62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420C27-758C-1D4F-8494-4BECF1955E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67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2D48E1-6646-7E45-92A8-78C5136B4B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845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AAC1FC-66EF-5445-8B67-A506F66C35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4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7602AE-C620-2A48-84CF-F9FE4CA74B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493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16CF75-3B17-5445-90CC-15F730D1A0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328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4ED637-CCAD-2841-901C-CBC19A4CAA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68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9E7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143000"/>
            <a:ext cx="7772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198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98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4199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cs typeface="+mn-cs"/>
              </a:defRPr>
            </a:lvl1pPr>
          </a:lstStyle>
          <a:p>
            <a:pPr>
              <a:defRPr/>
            </a:pPr>
            <a:fld id="{1F905553-F708-6F41-A0DB-A215A12AEA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031" name="Group 20"/>
          <p:cNvGrpSpPr>
            <a:grpSpLocks/>
          </p:cNvGrpSpPr>
          <p:nvPr/>
        </p:nvGrpSpPr>
        <p:grpSpPr bwMode="auto">
          <a:xfrm>
            <a:off x="0" y="0"/>
            <a:ext cx="9144000" cy="661988"/>
            <a:chOff x="0" y="0"/>
            <a:chExt cx="5760" cy="417"/>
          </a:xfrm>
        </p:grpSpPr>
        <p:sp>
          <p:nvSpPr>
            <p:cNvPr id="41997" name="Rectangle 13"/>
            <p:cNvSpPr>
              <a:spLocks noChangeArrowheads="1"/>
            </p:cNvSpPr>
            <p:nvPr/>
          </p:nvSpPr>
          <p:spPr bwMode="auto">
            <a:xfrm>
              <a:off x="696" y="208"/>
              <a:ext cx="5064" cy="209"/>
            </a:xfrm>
            <a:prstGeom prst="rect">
              <a:avLst/>
            </a:prstGeom>
            <a:solidFill>
              <a:srgbClr val="57196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sp>
          <p:nvSpPr>
            <p:cNvPr id="41998" name="Rectangle 14"/>
            <p:cNvSpPr>
              <a:spLocks noChangeArrowheads="1"/>
            </p:cNvSpPr>
            <p:nvPr/>
          </p:nvSpPr>
          <p:spPr bwMode="auto">
            <a:xfrm>
              <a:off x="0" y="0"/>
              <a:ext cx="1219" cy="209"/>
            </a:xfrm>
            <a:prstGeom prst="rect">
              <a:avLst/>
            </a:prstGeom>
            <a:solidFill>
              <a:srgbClr val="33339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cs typeface="+mn-cs"/>
              </a:endParaRPr>
            </a:p>
          </p:txBody>
        </p:sp>
        <p:pic>
          <p:nvPicPr>
            <p:cNvPr id="1035" name="Picture 15" descr="McC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2" y="35"/>
              <a:ext cx="224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36" name="Picture 16" descr="NU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" y="262"/>
              <a:ext cx="1518" cy="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2002" name="Text Box 18"/>
          <p:cNvSpPr txBox="1">
            <a:spLocks noChangeArrowheads="1"/>
          </p:cNvSpPr>
          <p:nvPr/>
        </p:nvSpPr>
        <p:spPr bwMode="auto">
          <a:xfrm>
            <a:off x="1114425" y="654050"/>
            <a:ext cx="74961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600">
                <a:solidFill>
                  <a:schemeClr val="accent1"/>
                </a:solidFill>
                <a:latin typeface="Arial Black" charset="0"/>
                <a:cs typeface="+mn-cs"/>
              </a:rPr>
              <a:t>Department of Electrical Engineering and Computer Science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zh980@eecs.northwestern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04800" y="4267200"/>
            <a:ext cx="8458200" cy="1828800"/>
          </a:xfrm>
        </p:spPr>
        <p:txBody>
          <a:bodyPr/>
          <a:lstStyle/>
          <a:p>
            <a:pPr marL="0" indent="0" algn="ctr">
              <a:buNone/>
              <a:defRPr/>
            </a:pPr>
            <a:r>
              <a:rPr lang="en-US" dirty="0" smtClean="0"/>
              <a:t>Kunpeng Zhang, Yu Cheng, </a:t>
            </a:r>
            <a:r>
              <a:rPr lang="en-US" dirty="0" err="1" smtClean="0"/>
              <a:t>Yusheng</a:t>
            </a:r>
            <a:r>
              <a:rPr lang="en-US" dirty="0" smtClean="0"/>
              <a:t> </a:t>
            </a:r>
            <a:r>
              <a:rPr lang="en-US" dirty="0" err="1" smtClean="0"/>
              <a:t>Xie</a:t>
            </a:r>
            <a:r>
              <a:rPr lang="en-US" dirty="0" smtClean="0"/>
              <a:t>, </a:t>
            </a:r>
          </a:p>
          <a:p>
            <a:pPr marL="0" indent="0" algn="ctr">
              <a:buNone/>
              <a:defRPr/>
            </a:pPr>
            <a:r>
              <a:rPr lang="en-US" dirty="0" smtClean="0"/>
              <a:t>Doug </a:t>
            </a:r>
            <a:r>
              <a:rPr lang="en-US" dirty="0"/>
              <a:t>Downey, </a:t>
            </a:r>
            <a:r>
              <a:rPr lang="en-US" dirty="0" err="1"/>
              <a:t>Ankit</a:t>
            </a:r>
            <a:r>
              <a:rPr lang="en-US" dirty="0"/>
              <a:t> </a:t>
            </a:r>
            <a:r>
              <a:rPr lang="en-US" dirty="0" err="1" smtClean="0"/>
              <a:t>Agrawal</a:t>
            </a:r>
            <a:r>
              <a:rPr lang="en-US" dirty="0" smtClean="0"/>
              <a:t>, </a:t>
            </a:r>
            <a:r>
              <a:rPr lang="en-US" dirty="0" err="1" smtClean="0"/>
              <a:t>Alok</a:t>
            </a:r>
            <a:r>
              <a:rPr lang="en-US" dirty="0" smtClean="0"/>
              <a:t> </a:t>
            </a:r>
            <a:r>
              <a:rPr lang="en-US" dirty="0" err="1" smtClean="0"/>
              <a:t>Choudhary</a:t>
            </a:r>
            <a:endParaRPr lang="en-US" dirty="0" smtClean="0"/>
          </a:p>
          <a:p>
            <a:pPr marL="0" indent="0" algn="ctr">
              <a:buNone/>
              <a:defRPr/>
            </a:pPr>
            <a:r>
              <a:rPr lang="en-US" sz="2400" dirty="0" smtClean="0">
                <a:hlinkClick r:id="rId2"/>
              </a:rPr>
              <a:t>{kzh980,ych133, yxi389, </a:t>
            </a:r>
          </a:p>
          <a:p>
            <a:pPr marL="0" indent="0" algn="ctr">
              <a:buNone/>
              <a:defRPr/>
            </a:pPr>
            <a:r>
              <a:rPr lang="en-US" sz="2400" dirty="0" err="1" smtClean="0">
                <a:hlinkClick r:id="rId2"/>
              </a:rPr>
              <a:t>ddowney</a:t>
            </a:r>
            <a:r>
              <a:rPr lang="en-US" sz="2400" dirty="0" err="1" smtClean="0"/>
              <a:t>,</a:t>
            </a:r>
            <a:r>
              <a:rPr lang="en-US" sz="2400" dirty="0" err="1" smtClean="0">
                <a:hlinkClick r:id="rId2"/>
              </a:rPr>
              <a:t>ankitag,choudhar</a:t>
            </a:r>
            <a:r>
              <a:rPr lang="en-US" sz="2400" dirty="0" smtClean="0">
                <a:hlinkClick r:id="rId2"/>
              </a:rPr>
              <a:t>}@eecs.northwestern.edu</a:t>
            </a:r>
            <a:endParaRPr lang="en-US" sz="2400" dirty="0" smtClean="0"/>
          </a:p>
          <a:p>
            <a:pPr marL="0" indent="0" algn="ctr" eaLnBrk="1" hangingPunct="1">
              <a:buFontTx/>
              <a:buNone/>
              <a:defRPr/>
            </a:pPr>
            <a:endParaRPr lang="en-US" sz="2400" dirty="0" smtClean="0"/>
          </a:p>
        </p:txBody>
      </p:sp>
      <p:sp>
        <p:nvSpPr>
          <p:cNvPr id="53253" name="Rectangle 5"/>
          <p:cNvSpPr>
            <a:spLocks noGrp="1" noChangeArrowheads="1"/>
          </p:cNvSpPr>
          <p:nvPr>
            <p:ph type="title"/>
          </p:nvPr>
        </p:nvSpPr>
        <p:spPr>
          <a:xfrm>
            <a:off x="685800" y="1143000"/>
            <a:ext cx="7772400" cy="2743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008000"/>
                </a:solidFill>
              </a:rPr>
              <a:t>A Probabilistic Graphical Model for Brand Reputation Assessment in Social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40030D-293F-B942-B7FB-4F3D442801E0}" type="slidenum">
              <a:rPr lang="en-US"/>
              <a:pPr>
                <a:defRPr/>
              </a:pPr>
              <a:t>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/>
          <p:cNvGrpSpPr/>
          <p:nvPr/>
        </p:nvGrpSpPr>
        <p:grpSpPr>
          <a:xfrm>
            <a:off x="1143001" y="1981200"/>
            <a:ext cx="4114800" cy="4495800"/>
            <a:chOff x="1598286" y="73118"/>
            <a:chExt cx="6685189" cy="6625006"/>
          </a:xfrm>
        </p:grpSpPr>
        <p:sp>
          <p:nvSpPr>
            <p:cNvPr id="6" name="Oval 5"/>
            <p:cNvSpPr/>
            <p:nvPr/>
          </p:nvSpPr>
          <p:spPr>
            <a:xfrm>
              <a:off x="7142909" y="414331"/>
              <a:ext cx="1084817" cy="1009895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7" name="Oval 6"/>
            <p:cNvSpPr/>
            <p:nvPr/>
          </p:nvSpPr>
          <p:spPr>
            <a:xfrm>
              <a:off x="1598286" y="409750"/>
              <a:ext cx="1015601" cy="1014477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142909" y="638752"/>
              <a:ext cx="1122881" cy="53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U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18822" y="638752"/>
              <a:ext cx="874366" cy="53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0" name="Oval 9"/>
            <p:cNvSpPr/>
            <p:nvPr/>
          </p:nvSpPr>
          <p:spPr>
            <a:xfrm>
              <a:off x="4370598" y="73118"/>
              <a:ext cx="1034292" cy="90226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370598" y="189910"/>
              <a:ext cx="1141270" cy="53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</a:t>
              </a:r>
              <a:r>
                <a:rPr lang="en-US" baseline="-25000" dirty="0" smtClean="0"/>
                <a:t>11</a:t>
              </a:r>
              <a:endParaRPr lang="en-US" sz="2800" baseline="-25000" dirty="0"/>
            </a:p>
          </p:txBody>
        </p:sp>
        <p:cxnSp>
          <p:nvCxnSpPr>
            <p:cNvPr id="13" name="Straight Arrow Connector 12"/>
            <p:cNvCxnSpPr>
              <a:stCxn id="6" idx="2"/>
              <a:endCxn id="10" idx="6"/>
            </p:cNvCxnSpPr>
            <p:nvPr/>
          </p:nvCxnSpPr>
          <p:spPr>
            <a:xfrm flipH="1" flipV="1">
              <a:off x="5404890" y="524252"/>
              <a:ext cx="1738019" cy="395027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7" idx="6"/>
              <a:endCxn id="10" idx="2"/>
            </p:cNvCxnSpPr>
            <p:nvPr/>
          </p:nvCxnSpPr>
          <p:spPr>
            <a:xfrm flipV="1">
              <a:off x="2613888" y="524252"/>
              <a:ext cx="1756710" cy="392737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/>
            <p:cNvSpPr/>
            <p:nvPr/>
          </p:nvSpPr>
          <p:spPr>
            <a:xfrm>
              <a:off x="1598286" y="1868487"/>
              <a:ext cx="1015601" cy="101447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7147685" y="1873069"/>
              <a:ext cx="1080044" cy="1009896"/>
              <a:chOff x="6918599" y="2462021"/>
              <a:chExt cx="1328782" cy="1304118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6918599" y="2462021"/>
                <a:ext cx="1328782" cy="1304118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7061021" y="2751825"/>
                <a:ext cx="1122881" cy="6922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U</a:t>
                </a:r>
                <a:r>
                  <a:rPr lang="en-US" baseline="-25000" dirty="0" smtClean="0"/>
                  <a:t>2</a:t>
                </a:r>
                <a:endParaRPr lang="en-US" baseline="-25000" dirty="0"/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1718822" y="2097490"/>
              <a:ext cx="874366" cy="53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4370597" y="1189178"/>
              <a:ext cx="1054132" cy="908312"/>
              <a:chOff x="3965346" y="1691630"/>
              <a:chExt cx="1433233" cy="1309001"/>
            </a:xfrm>
          </p:grpSpPr>
          <p:sp>
            <p:nvSpPr>
              <p:cNvPr id="29" name="Oval 28"/>
              <p:cNvSpPr/>
              <p:nvPr/>
            </p:nvSpPr>
            <p:spPr>
              <a:xfrm>
                <a:off x="3965346" y="1691630"/>
                <a:ext cx="1433233" cy="130900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4129232" y="1868656"/>
                <a:ext cx="1141270" cy="7725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S</a:t>
                </a:r>
                <a:r>
                  <a:rPr lang="en-US" baseline="-25000" dirty="0" smtClean="0"/>
                  <a:t>21</a:t>
                </a:r>
                <a:endParaRPr lang="en-US" sz="2800" baseline="-25000" dirty="0"/>
              </a:p>
            </p:txBody>
          </p:sp>
        </p:grpSp>
        <p:cxnSp>
          <p:nvCxnSpPr>
            <p:cNvPr id="31" name="Straight Arrow Connector 30"/>
            <p:cNvCxnSpPr>
              <a:stCxn id="25" idx="2"/>
              <a:endCxn id="29" idx="6"/>
            </p:cNvCxnSpPr>
            <p:nvPr/>
          </p:nvCxnSpPr>
          <p:spPr>
            <a:xfrm flipH="1" flipV="1">
              <a:off x="5424729" y="1643334"/>
              <a:ext cx="1722954" cy="734682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stCxn id="26" idx="6"/>
              <a:endCxn id="36" idx="2"/>
            </p:cNvCxnSpPr>
            <p:nvPr/>
          </p:nvCxnSpPr>
          <p:spPr>
            <a:xfrm>
              <a:off x="2613888" y="2375726"/>
              <a:ext cx="1756710" cy="46620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7" idx="6"/>
              <a:endCxn id="29" idx="2"/>
            </p:cNvCxnSpPr>
            <p:nvPr/>
          </p:nvCxnSpPr>
          <p:spPr>
            <a:xfrm>
              <a:off x="2613888" y="916989"/>
              <a:ext cx="1756710" cy="726346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Group 45"/>
            <p:cNvGrpSpPr/>
            <p:nvPr/>
          </p:nvGrpSpPr>
          <p:grpSpPr>
            <a:xfrm>
              <a:off x="4370597" y="2352046"/>
              <a:ext cx="1014026" cy="979761"/>
              <a:chOff x="3860330" y="3546784"/>
              <a:chExt cx="1579012" cy="1512212"/>
            </a:xfrm>
          </p:grpSpPr>
          <p:sp>
            <p:nvSpPr>
              <p:cNvPr id="36" name="Oval 35"/>
              <p:cNvSpPr/>
              <p:nvPr/>
            </p:nvSpPr>
            <p:spPr>
              <a:xfrm>
                <a:off x="3860330" y="3546784"/>
                <a:ext cx="1579012" cy="1512212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4073557" y="3846655"/>
                <a:ext cx="1295986" cy="8273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S</a:t>
                </a:r>
                <a:r>
                  <a:rPr lang="en-US" baseline="-25000" dirty="0" smtClean="0"/>
                  <a:t>32</a:t>
                </a:r>
                <a:endParaRPr lang="en-US" sz="2800" baseline="-25000" dirty="0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7205309" y="3194290"/>
              <a:ext cx="1022416" cy="1035202"/>
              <a:chOff x="6918599" y="2324180"/>
              <a:chExt cx="1280415" cy="1485794"/>
            </a:xfrm>
          </p:grpSpPr>
          <p:sp>
            <p:nvSpPr>
              <p:cNvPr id="40" name="Oval 39"/>
              <p:cNvSpPr/>
              <p:nvPr/>
            </p:nvSpPr>
            <p:spPr>
              <a:xfrm>
                <a:off x="6918599" y="2324180"/>
                <a:ext cx="1280415" cy="1485794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6991404" y="2682606"/>
                <a:ext cx="1122881" cy="769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U</a:t>
                </a:r>
                <a:r>
                  <a:rPr lang="en-US" baseline="-25000" dirty="0" smtClean="0"/>
                  <a:t>3</a:t>
                </a:r>
                <a:endParaRPr lang="en-US" baseline="-25000" dirty="0"/>
              </a:p>
            </p:txBody>
          </p:sp>
        </p:grpSp>
        <p:cxnSp>
          <p:nvCxnSpPr>
            <p:cNvPr id="43" name="Straight Arrow Connector 42"/>
            <p:cNvCxnSpPr>
              <a:stCxn id="40" idx="2"/>
              <a:endCxn id="36" idx="6"/>
            </p:cNvCxnSpPr>
            <p:nvPr/>
          </p:nvCxnSpPr>
          <p:spPr>
            <a:xfrm flipH="1" flipV="1">
              <a:off x="5384623" y="2841926"/>
              <a:ext cx="1820685" cy="869965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4370596" y="3541392"/>
              <a:ext cx="1065481" cy="910967"/>
              <a:chOff x="3768138" y="3546786"/>
              <a:chExt cx="1732165" cy="1450048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3768138" y="3546786"/>
                <a:ext cx="1732165" cy="1450048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4010436" y="3749016"/>
                <a:ext cx="1325347" cy="8532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S</a:t>
                </a:r>
                <a:r>
                  <a:rPr lang="en-US" baseline="-25000" dirty="0" smtClean="0"/>
                  <a:t>23</a:t>
                </a:r>
                <a:endParaRPr lang="en-US" sz="2800" baseline="-25000" dirty="0"/>
              </a:p>
            </p:txBody>
          </p:sp>
        </p:grpSp>
        <p:cxnSp>
          <p:nvCxnSpPr>
            <p:cNvPr id="50" name="Straight Arrow Connector 49"/>
            <p:cNvCxnSpPr>
              <a:stCxn id="25" idx="2"/>
              <a:endCxn id="48" idx="6"/>
            </p:cNvCxnSpPr>
            <p:nvPr/>
          </p:nvCxnSpPr>
          <p:spPr>
            <a:xfrm flipH="1">
              <a:off x="5436078" y="2378017"/>
              <a:ext cx="1711607" cy="1618859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stCxn id="79" idx="6"/>
              <a:endCxn id="48" idx="2"/>
            </p:cNvCxnSpPr>
            <p:nvPr/>
          </p:nvCxnSpPr>
          <p:spPr>
            <a:xfrm>
              <a:off x="2613889" y="3818365"/>
              <a:ext cx="1756708" cy="17851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/>
            <p:cNvSpPr/>
            <p:nvPr/>
          </p:nvSpPr>
          <p:spPr>
            <a:xfrm>
              <a:off x="4389839" y="5724484"/>
              <a:ext cx="1034891" cy="97364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4381015" y="5912650"/>
              <a:ext cx="1194935" cy="543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</a:t>
              </a:r>
              <a:r>
                <a:rPr lang="en-US" baseline="-25000" dirty="0" smtClean="0"/>
                <a:t>nm</a:t>
              </a:r>
              <a:endParaRPr lang="en-US" baseline="-25000" dirty="0"/>
            </a:p>
          </p:txBody>
        </p:sp>
        <p:grpSp>
          <p:nvGrpSpPr>
            <p:cNvPr id="82" name="Group 81"/>
            <p:cNvGrpSpPr/>
            <p:nvPr/>
          </p:nvGrpSpPr>
          <p:grpSpPr>
            <a:xfrm>
              <a:off x="1598287" y="3295027"/>
              <a:ext cx="1015602" cy="1046677"/>
              <a:chOff x="1423858" y="3582133"/>
              <a:chExt cx="1188925" cy="1140499"/>
            </a:xfrm>
          </p:grpSpPr>
          <p:sp>
            <p:nvSpPr>
              <p:cNvPr id="79" name="Oval 78"/>
              <p:cNvSpPr/>
              <p:nvPr/>
            </p:nvSpPr>
            <p:spPr>
              <a:xfrm>
                <a:off x="1423858" y="3582133"/>
                <a:ext cx="1188925" cy="1140499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509320" y="3855813"/>
                <a:ext cx="874366" cy="584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</a:t>
                </a:r>
                <a:r>
                  <a:rPr lang="en-US" baseline="-25000" dirty="0"/>
                  <a:t>3</a:t>
                </a:r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1598287" y="5100428"/>
              <a:ext cx="1015602" cy="1036646"/>
              <a:chOff x="1423858" y="3582135"/>
              <a:chExt cx="1188925" cy="1122285"/>
            </a:xfrm>
          </p:grpSpPr>
          <p:sp>
            <p:nvSpPr>
              <p:cNvPr id="84" name="Oval 83"/>
              <p:cNvSpPr/>
              <p:nvPr/>
            </p:nvSpPr>
            <p:spPr>
              <a:xfrm>
                <a:off x="1423858" y="3582135"/>
                <a:ext cx="1188925" cy="1122285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1476645" y="3780361"/>
                <a:ext cx="1023587" cy="580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</a:t>
                </a:r>
                <a:r>
                  <a:rPr lang="en-US" baseline="-25000" dirty="0" smtClean="0"/>
                  <a:t>m</a:t>
                </a:r>
                <a:endParaRPr lang="en-US" baseline="-25000" dirty="0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7196025" y="5100425"/>
              <a:ext cx="1031703" cy="924434"/>
              <a:chOff x="6918599" y="2324178"/>
              <a:chExt cx="1292045" cy="1326813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6918599" y="2324178"/>
                <a:ext cx="1292045" cy="1326813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93" name="TextBox 92"/>
              <p:cNvSpPr txBox="1"/>
              <p:nvPr/>
            </p:nvSpPr>
            <p:spPr>
              <a:xfrm>
                <a:off x="7003033" y="2523625"/>
                <a:ext cx="1122881" cy="769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U</a:t>
                </a:r>
                <a:r>
                  <a:rPr lang="en-US" baseline="-25000" dirty="0" smtClean="0"/>
                  <a:t>n</a:t>
                </a:r>
                <a:endParaRPr lang="en-US" baseline="-25000" dirty="0"/>
              </a:p>
            </p:txBody>
          </p:sp>
        </p:grpSp>
        <p:cxnSp>
          <p:nvCxnSpPr>
            <p:cNvPr id="94" name="Straight Arrow Connector 93"/>
            <p:cNvCxnSpPr>
              <a:stCxn id="84" idx="6"/>
              <a:endCxn id="67" idx="2"/>
            </p:cNvCxnSpPr>
            <p:nvPr/>
          </p:nvCxnSpPr>
          <p:spPr>
            <a:xfrm>
              <a:off x="2613887" y="5618749"/>
              <a:ext cx="1775951" cy="592554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92" idx="2"/>
            </p:cNvCxnSpPr>
            <p:nvPr/>
          </p:nvCxnSpPr>
          <p:spPr>
            <a:xfrm flipH="1">
              <a:off x="5370667" y="5562644"/>
              <a:ext cx="1825356" cy="64866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/>
            <p:cNvSpPr txBox="1"/>
            <p:nvPr/>
          </p:nvSpPr>
          <p:spPr>
            <a:xfrm>
              <a:off x="4675439" y="4731337"/>
              <a:ext cx="778960" cy="739708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algn="ctr"/>
              <a:r>
                <a:rPr lang="en-US" sz="2000" dirty="0" smtClean="0"/>
                <a:t>…</a:t>
              </a:r>
              <a:endParaRPr lang="en-US" sz="2000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7504515" y="4344611"/>
              <a:ext cx="778960" cy="739708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algn="ctr"/>
              <a:r>
                <a:rPr lang="en-US" sz="2000" dirty="0" smtClean="0"/>
                <a:t>…</a:t>
              </a:r>
              <a:endParaRPr lang="en-US" sz="2000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1834929" y="4453912"/>
              <a:ext cx="778960" cy="739708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algn="ctr"/>
              <a:r>
                <a:rPr lang="en-US" sz="2000" dirty="0" smtClean="0"/>
                <a:t>…</a:t>
              </a:r>
              <a:endParaRPr lang="en-US" sz="2000" dirty="0"/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152400" y="2286000"/>
            <a:ext cx="914400" cy="3962400"/>
            <a:chOff x="97686" y="331279"/>
            <a:chExt cx="1283858" cy="6139268"/>
          </a:xfrm>
        </p:grpSpPr>
        <p:sp>
          <p:nvSpPr>
            <p:cNvPr id="107" name="Rectangle 106"/>
            <p:cNvSpPr/>
            <p:nvPr/>
          </p:nvSpPr>
          <p:spPr>
            <a:xfrm>
              <a:off x="97686" y="331279"/>
              <a:ext cx="1283858" cy="6139268"/>
            </a:xfrm>
            <a:prstGeom prst="rect">
              <a:avLst/>
            </a:prstGeom>
            <a:noFill/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11662" y="454064"/>
              <a:ext cx="990803" cy="495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 smtClean="0">
                  <a:solidFill>
                    <a:srgbClr val="008000"/>
                  </a:solidFill>
                </a:rPr>
                <a:t>P(R</a:t>
              </a:r>
              <a:r>
                <a:rPr lang="en-US" sz="1400" i="1" baseline="-25000" dirty="0" smtClean="0">
                  <a:solidFill>
                    <a:srgbClr val="008000"/>
                  </a:solidFill>
                </a:rPr>
                <a:t>1</a:t>
              </a:r>
              <a:r>
                <a:rPr lang="en-US" sz="1400" i="1" dirty="0" smtClean="0">
                  <a:solidFill>
                    <a:srgbClr val="008000"/>
                  </a:solidFill>
                </a:rPr>
                <a:t>)</a:t>
              </a:r>
              <a:endParaRPr lang="en-US" sz="1400" i="1" dirty="0">
                <a:solidFill>
                  <a:srgbClr val="008000"/>
                </a:solidFill>
              </a:endParaRP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311662" y="1927489"/>
              <a:ext cx="990803" cy="495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 smtClean="0">
                  <a:solidFill>
                    <a:srgbClr val="008000"/>
                  </a:solidFill>
                </a:rPr>
                <a:t>P(</a:t>
              </a:r>
              <a:r>
                <a:rPr lang="en-US" sz="1400" i="1" dirty="0">
                  <a:solidFill>
                    <a:srgbClr val="008000"/>
                  </a:solidFill>
                </a:rPr>
                <a:t>R2</a:t>
              </a:r>
              <a:r>
                <a:rPr lang="en-US" sz="1400" i="1" dirty="0" smtClean="0">
                  <a:solidFill>
                    <a:srgbClr val="008000"/>
                  </a:solidFill>
                </a:rPr>
                <a:t>)</a:t>
              </a:r>
              <a:endParaRPr lang="en-US" sz="1100" i="1" dirty="0">
                <a:solidFill>
                  <a:srgbClr val="008000"/>
                </a:solidFill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311662" y="3523698"/>
              <a:ext cx="990803" cy="495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 smtClean="0">
                  <a:solidFill>
                    <a:srgbClr val="008000"/>
                  </a:solidFill>
                </a:rPr>
                <a:t>P(R</a:t>
              </a:r>
              <a:r>
                <a:rPr lang="en-US" sz="1400" i="1" baseline="-25000" dirty="0" smtClean="0">
                  <a:solidFill>
                    <a:srgbClr val="008000"/>
                  </a:solidFill>
                </a:rPr>
                <a:t>3</a:t>
              </a:r>
              <a:r>
                <a:rPr lang="en-US" sz="1400" i="1" dirty="0" smtClean="0">
                  <a:solidFill>
                    <a:srgbClr val="008000"/>
                  </a:solidFill>
                </a:rPr>
                <a:t>)</a:t>
              </a:r>
              <a:endParaRPr lang="en-US" sz="1400" i="1" dirty="0">
                <a:solidFill>
                  <a:srgbClr val="008000"/>
                </a:solidFill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77995" y="5390208"/>
              <a:ext cx="990803" cy="495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 smtClean="0">
                  <a:solidFill>
                    <a:srgbClr val="008000"/>
                  </a:solidFill>
                </a:rPr>
                <a:t>P(R</a:t>
              </a:r>
              <a:r>
                <a:rPr lang="en-US" sz="1400" i="1" baseline="-25000" dirty="0">
                  <a:solidFill>
                    <a:srgbClr val="008000"/>
                  </a:solidFill>
                </a:rPr>
                <a:t>m</a:t>
              </a:r>
              <a:r>
                <a:rPr lang="en-US" sz="1400" i="1" dirty="0" smtClean="0">
                  <a:solidFill>
                    <a:srgbClr val="008000"/>
                  </a:solidFill>
                </a:rPr>
                <a:t>)</a:t>
              </a:r>
              <a:endParaRPr lang="en-US" sz="1400" i="1" dirty="0">
                <a:solidFill>
                  <a:srgbClr val="008000"/>
                </a:solidFill>
              </a:endParaRPr>
            </a:p>
          </p:txBody>
        </p:sp>
      </p:grpSp>
      <p:sp>
        <p:nvSpPr>
          <p:cNvPr id="89" name="Title 1"/>
          <p:cNvSpPr txBox="1">
            <a:spLocks/>
          </p:cNvSpPr>
          <p:nvPr/>
        </p:nvSpPr>
        <p:spPr bwMode="auto">
          <a:xfrm>
            <a:off x="685800" y="990600"/>
            <a:ext cx="7772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charset="0"/>
                <a:ea typeface="ＭＳ Ｐゴシック" charset="0"/>
                <a:cs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charset="0"/>
                <a:ea typeface="ＭＳ Ｐゴシック" charset="0"/>
                <a:cs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charset="0"/>
                <a:ea typeface="ＭＳ Ｐゴシック" charset="0"/>
                <a:cs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charset="0"/>
                <a:ea typeface="ＭＳ Ｐゴシック" charset="0"/>
                <a:cs typeface="Arial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charset="0"/>
                <a:ea typeface="ＭＳ Ｐゴシック" charset="0"/>
                <a:cs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charset="0"/>
                <a:ea typeface="ＭＳ Ｐゴシック" charset="0"/>
                <a:cs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charset="0"/>
                <a:ea typeface="ＭＳ Ｐゴシック" charset="0"/>
                <a:cs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 Black" charset="0"/>
                <a:ea typeface="ＭＳ Ｐゴシック" charset="0"/>
                <a:cs typeface="Arial" charset="0"/>
              </a:defRPr>
            </a:lvl9pPr>
          </a:lstStyle>
          <a:p>
            <a:pPr>
              <a:defRPr/>
            </a:pPr>
            <a:r>
              <a:rPr lang="en-US" dirty="0" smtClean="0">
                <a:solidFill>
                  <a:srgbClr val="800000"/>
                </a:solidFill>
              </a:rPr>
              <a:t>Problem Statement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90" name="Content Placeholder 2"/>
          <p:cNvSpPr txBox="1">
            <a:spLocks/>
          </p:cNvSpPr>
          <p:nvPr/>
        </p:nvSpPr>
        <p:spPr bwMode="auto">
          <a:xfrm>
            <a:off x="5105400" y="3886200"/>
            <a:ext cx="4038600" cy="2559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2860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6pPr>
            <a:lvl7pPr marL="2743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7pPr>
            <a:lvl8pPr marL="3200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8pPr>
            <a:lvl9pPr marL="3657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9pPr>
          </a:lstStyle>
          <a:p>
            <a:pPr marL="457200" indent="-457200" algn="l">
              <a:buFont typeface="Arial"/>
              <a:buChar char="•"/>
              <a:defRPr/>
            </a:pPr>
            <a:r>
              <a:rPr lang="en-US" dirty="0" smtClean="0"/>
              <a:t>Given large amounts of user activities (comments) in social networks, we want to infer the brand reputation.</a:t>
            </a:r>
          </a:p>
        </p:txBody>
      </p:sp>
      <p:sp>
        <p:nvSpPr>
          <p:cNvPr id="95" name="Rectangle 94"/>
          <p:cNvSpPr/>
          <p:nvPr/>
        </p:nvSpPr>
        <p:spPr>
          <a:xfrm>
            <a:off x="5334000" y="2133600"/>
            <a:ext cx="3733800" cy="1600200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4572000" y="3200400"/>
            <a:ext cx="664778" cy="685326"/>
          </a:xfrm>
          <a:prstGeom prst="ellipse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98" name="Straight Arrow Connector 97"/>
          <p:cNvCxnSpPr/>
          <p:nvPr/>
        </p:nvCxnSpPr>
        <p:spPr>
          <a:xfrm flipH="1" flipV="1">
            <a:off x="3505200" y="3048000"/>
            <a:ext cx="1060495" cy="498563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H="1">
            <a:off x="3505200" y="3549625"/>
            <a:ext cx="1053511" cy="1098575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Oval 99"/>
          <p:cNvSpPr/>
          <p:nvPr/>
        </p:nvSpPr>
        <p:spPr>
          <a:xfrm>
            <a:off x="1143000" y="2209800"/>
            <a:ext cx="625112" cy="688435"/>
          </a:xfrm>
          <a:prstGeom prst="ellipse">
            <a:avLst/>
          </a:prstGeom>
          <a:noFill/>
          <a:ln w="381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101" name="Straight Arrow Connector 100"/>
          <p:cNvCxnSpPr/>
          <p:nvPr/>
        </p:nvCxnSpPr>
        <p:spPr>
          <a:xfrm flipV="1">
            <a:off x="1752600" y="2286000"/>
            <a:ext cx="1081272" cy="26651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1752600" y="2555094"/>
            <a:ext cx="1081272" cy="492906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5410200" y="2286000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i="1" dirty="0" err="1" smtClean="0"/>
              <a:t>U</a:t>
            </a:r>
            <a:r>
              <a:rPr lang="en-US" i="1" baseline="-25000" dirty="0" err="1" smtClean="0"/>
              <a:t>i</a:t>
            </a:r>
            <a:r>
              <a:rPr lang="en-US" i="1" dirty="0"/>
              <a:t>: user </a:t>
            </a:r>
            <a:r>
              <a:rPr lang="en-US" i="1" dirty="0" err="1" smtClean="0"/>
              <a:t>i</a:t>
            </a:r>
            <a:endParaRPr lang="en-US" i="1" dirty="0"/>
          </a:p>
          <a:p>
            <a:pPr>
              <a:defRPr/>
            </a:pPr>
            <a:r>
              <a:rPr lang="en-US" i="1" dirty="0" err="1" smtClean="0"/>
              <a:t>R</a:t>
            </a:r>
            <a:r>
              <a:rPr lang="en-US" i="1" baseline="-25000" dirty="0" err="1" smtClean="0"/>
              <a:t>j</a:t>
            </a:r>
            <a:r>
              <a:rPr lang="en-US" i="1" dirty="0"/>
              <a:t>: brand j</a:t>
            </a:r>
          </a:p>
          <a:p>
            <a:pPr>
              <a:defRPr/>
            </a:pPr>
            <a:r>
              <a:rPr lang="en-US" i="1" dirty="0" err="1" smtClean="0"/>
              <a:t>S</a:t>
            </a:r>
            <a:r>
              <a:rPr lang="en-US" i="1" baseline="-25000" dirty="0" err="1" smtClean="0"/>
              <a:t>ij</a:t>
            </a:r>
            <a:r>
              <a:rPr lang="en-US" i="1" dirty="0"/>
              <a:t>: sentiment </a:t>
            </a:r>
            <a:r>
              <a:rPr lang="en-US" i="1" dirty="0" smtClean="0"/>
              <a:t>of comments made             by </a:t>
            </a:r>
            <a:r>
              <a:rPr lang="en-US" i="1" dirty="0"/>
              <a:t>user </a:t>
            </a:r>
            <a:r>
              <a:rPr lang="en-US" i="1" dirty="0" err="1"/>
              <a:t>U</a:t>
            </a:r>
            <a:r>
              <a:rPr lang="en-US" i="1" baseline="-25000" dirty="0" err="1"/>
              <a:t>i</a:t>
            </a:r>
            <a:r>
              <a:rPr lang="en-US" i="1" dirty="0"/>
              <a:t> on brand </a:t>
            </a:r>
            <a:r>
              <a:rPr lang="en-US" i="1" dirty="0" err="1"/>
              <a:t>R</a:t>
            </a:r>
            <a:r>
              <a:rPr lang="en-US" i="1" baseline="-25000" dirty="0" err="1"/>
              <a:t>j</a:t>
            </a:r>
            <a:r>
              <a:rPr lang="en-US" i="1" dirty="0"/>
              <a:t> </a:t>
            </a:r>
            <a:endParaRPr lang="en-US" dirty="0"/>
          </a:p>
        </p:txBody>
      </p:sp>
      <p:sp>
        <p:nvSpPr>
          <p:cNvPr id="113" name="TextBox 112"/>
          <p:cNvSpPr txBox="1"/>
          <p:nvPr/>
        </p:nvSpPr>
        <p:spPr>
          <a:xfrm>
            <a:off x="434942" y="4953000"/>
            <a:ext cx="479458" cy="501974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 algn="ctr"/>
            <a:r>
              <a:rPr lang="en-US" sz="2000" dirty="0" smtClean="0"/>
              <a:t>…</a:t>
            </a:r>
            <a:endParaRPr lang="en-US" sz="20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ASONAM - 2013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3E9F2CD-7D88-934F-8716-2CE8858E8C1E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69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100" grpId="0" animBg="1"/>
      <p:bldP spid="1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Observations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buFont typeface="+mj-lt"/>
              <a:buAutoNum type="arabicPeriod"/>
              <a:defRPr/>
            </a:pPr>
            <a:r>
              <a:rPr lang="en-US" dirty="0" smtClean="0"/>
              <a:t>Different people have different positivity.</a:t>
            </a:r>
          </a:p>
          <a:p>
            <a:pPr marL="400050" lvl="1" indent="0">
              <a:buNone/>
              <a:defRPr/>
            </a:pPr>
            <a:r>
              <a:rPr lang="en-US" dirty="0" smtClean="0"/>
              <a:t>  (e.g., star ratings on </a:t>
            </a:r>
            <a:r>
              <a:rPr lang="en-US" dirty="0" err="1" smtClean="0"/>
              <a:t>Amazon.com</a:t>
            </a:r>
            <a:r>
              <a:rPr lang="en-US" dirty="0" smtClean="0"/>
              <a:t>)</a:t>
            </a:r>
          </a:p>
          <a:p>
            <a:pPr marL="514350" indent="-514350" eaLnBrk="1" hangingPunct="1">
              <a:buFont typeface="+mj-lt"/>
              <a:buAutoNum type="arabicPeriod"/>
              <a:defRPr/>
            </a:pPr>
            <a:endParaRPr lang="en-US" dirty="0" smtClean="0"/>
          </a:p>
          <a:p>
            <a:pPr marL="514350" indent="-514350" eaLnBrk="1" hangingPunct="1">
              <a:buFont typeface="+mj-lt"/>
              <a:buAutoNum type="arabicPeriod"/>
              <a:defRPr/>
            </a:pPr>
            <a:r>
              <a:rPr lang="en-US" dirty="0" smtClean="0"/>
              <a:t>Positive people are likely to give positive comments to brands with high reputation.</a:t>
            </a:r>
          </a:p>
          <a:p>
            <a:pPr marL="514350" indent="-514350" eaLnBrk="1" hangingPunct="1">
              <a:buFont typeface="+mj-lt"/>
              <a:buAutoNum type="arabicPeriod"/>
              <a:defRPr/>
            </a:pPr>
            <a:endParaRPr lang="en-US" dirty="0" smtClean="0"/>
          </a:p>
          <a:p>
            <a:pPr marL="514350" indent="-514350" eaLnBrk="1" hangingPunct="1">
              <a:buFont typeface="+mj-lt"/>
              <a:buAutoNum type="arabicPeriod"/>
              <a:defRPr/>
            </a:pPr>
            <a:r>
              <a:rPr lang="en-US" dirty="0" smtClean="0"/>
              <a:t>Sentiments of comments can be “observed”.</a:t>
            </a:r>
          </a:p>
          <a:p>
            <a:pPr marL="400050" lvl="1" indent="0" eaLnBrk="1" hangingPunct="1">
              <a:buNone/>
              <a:defRPr/>
            </a:pPr>
            <a:r>
              <a:rPr lang="en-US" dirty="0" smtClean="0"/>
              <a:t>  (We have the state-of-the-art techniques to identify sentiments.)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59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The Probabilistic Graphical Model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8575" y="4681537"/>
            <a:ext cx="4137025" cy="1947863"/>
          </a:xfrm>
        </p:spPr>
        <p:txBody>
          <a:bodyPr>
            <a:normAutofit fontScale="70000" lnSpcReduction="20000"/>
          </a:bodyPr>
          <a:lstStyle/>
          <a:p>
            <a:pPr eaLnBrk="1" hangingPunct="1">
              <a:defRPr/>
            </a:pPr>
            <a:r>
              <a:rPr lang="en-US" i="1" dirty="0" smtClean="0"/>
              <a:t>S</a:t>
            </a:r>
            <a:r>
              <a:rPr lang="en-US" dirty="0" smtClean="0"/>
              <a:t>: observed variable</a:t>
            </a:r>
          </a:p>
          <a:p>
            <a:pPr eaLnBrk="1" hangingPunct="1">
              <a:defRPr/>
            </a:pPr>
            <a:r>
              <a:rPr lang="en-US" i="1" dirty="0" smtClean="0"/>
              <a:t>R, U</a:t>
            </a:r>
            <a:r>
              <a:rPr lang="en-US" dirty="0" smtClean="0"/>
              <a:t>: hidden variables</a:t>
            </a:r>
          </a:p>
          <a:p>
            <a:pPr eaLnBrk="1" hangingPunct="1">
              <a:defRPr/>
            </a:pPr>
            <a:r>
              <a:rPr lang="en-US" dirty="0" smtClean="0"/>
              <a:t>All variables have </a:t>
            </a:r>
            <a:r>
              <a:rPr lang="en-US" dirty="0"/>
              <a:t>binary </a:t>
            </a:r>
            <a:r>
              <a:rPr lang="en-US" dirty="0" smtClean="0"/>
              <a:t>values</a:t>
            </a:r>
          </a:p>
          <a:p>
            <a:pPr eaLnBrk="1" hangingPunct="1">
              <a:defRPr/>
            </a:pPr>
            <a:r>
              <a:rPr lang="en-US" dirty="0" smtClean="0"/>
              <a:t>m</a:t>
            </a:r>
            <a:r>
              <a:rPr lang="en-US" dirty="0"/>
              <a:t>: number of </a:t>
            </a:r>
            <a:r>
              <a:rPr lang="en-US" dirty="0" smtClean="0"/>
              <a:t>brands</a:t>
            </a:r>
            <a:endParaRPr lang="en-US" dirty="0"/>
          </a:p>
          <a:p>
            <a:pPr eaLnBrk="1" hangingPunct="1">
              <a:defRPr/>
            </a:pPr>
            <a:r>
              <a:rPr lang="en-US" dirty="0" smtClean="0"/>
              <a:t>n</a:t>
            </a:r>
            <a:r>
              <a:rPr lang="en-US" dirty="0"/>
              <a:t>: number of </a:t>
            </a:r>
            <a:r>
              <a:rPr lang="en-US" dirty="0" smtClean="0"/>
              <a:t>users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981200"/>
            <a:ext cx="4648200" cy="2619894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ASONAM - 2013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220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Collective Inference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The goal is to infer all P(R).</a:t>
            </a:r>
          </a:p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Intractable:</a:t>
            </a:r>
          </a:p>
          <a:p>
            <a:pPr lvl="1" eaLnBrk="1" hangingPunct="1">
              <a:defRPr/>
            </a:pPr>
            <a:r>
              <a:rPr lang="en-US" dirty="0" smtClean="0"/>
              <a:t>Difficult to calculate the partition function (denominator) due to a large discrete state space.</a:t>
            </a:r>
          </a:p>
          <a:p>
            <a:pPr lvl="1" eaLnBrk="1" hangingPunct="1">
              <a:defRPr/>
            </a:pPr>
            <a:endParaRPr lang="en-US" dirty="0" smtClean="0"/>
          </a:p>
          <a:p>
            <a:pPr lvl="1" eaLnBrk="1" hangingPunct="1">
              <a:defRPr/>
            </a:pPr>
            <a:r>
              <a:rPr lang="en-US" b="1" dirty="0" smtClean="0"/>
              <a:t>Millions </a:t>
            </a:r>
            <a:r>
              <a:rPr lang="en-US" dirty="0" smtClean="0"/>
              <a:t>of users,</a:t>
            </a:r>
            <a:r>
              <a:rPr lang="en-US" b="1" dirty="0" smtClean="0"/>
              <a:t> Billions</a:t>
            </a:r>
            <a:r>
              <a:rPr lang="en-US" dirty="0" smtClean="0"/>
              <a:t> of comments</a:t>
            </a:r>
          </a:p>
        </p:txBody>
      </p:sp>
      <p:pic>
        <p:nvPicPr>
          <p:cNvPr id="2253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509838"/>
            <a:ext cx="6789738" cy="152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91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990600"/>
            <a:ext cx="80772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Gibbs Sampling (MCMC)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8477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Brand reputation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667000"/>
            <a:ext cx="3333750" cy="533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450" y="3276600"/>
            <a:ext cx="5416550" cy="105688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743200" y="3200400"/>
            <a:ext cx="152400" cy="152400"/>
          </a:xfrm>
          <a:prstGeom prst="rect">
            <a:avLst/>
          </a:prstGeom>
          <a:solidFill>
            <a:srgbClr val="DAE0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5029200"/>
            <a:ext cx="7616825" cy="353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26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Gibbs Sampling (MCMC)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71675"/>
            <a:ext cx="8229600" cy="8477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User positivity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743200"/>
            <a:ext cx="3293208" cy="533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3416301"/>
            <a:ext cx="5486400" cy="10795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514600" y="3352800"/>
            <a:ext cx="152400" cy="152400"/>
          </a:xfrm>
          <a:prstGeom prst="rect">
            <a:avLst/>
          </a:prstGeom>
          <a:solidFill>
            <a:srgbClr val="DAE0E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952999"/>
            <a:ext cx="7467600" cy="316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182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752600"/>
            <a:ext cx="3962400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46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Important Observations: Conditional Independency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62150"/>
            <a:ext cx="8229600" cy="154305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 smtClean="0"/>
              <a:t>R</a:t>
            </a:r>
            <a:r>
              <a:rPr lang="en-US" baseline="-25000" dirty="0" smtClean="0"/>
              <a:t>1</a:t>
            </a:r>
            <a:r>
              <a:rPr lang="en-US" dirty="0" smtClean="0"/>
              <a:t> </a:t>
            </a:r>
            <a:r>
              <a:rPr lang="en-US" dirty="0"/>
              <a:t>, R</a:t>
            </a:r>
            <a:r>
              <a:rPr lang="en-US" baseline="-25000" dirty="0"/>
              <a:t>2</a:t>
            </a:r>
            <a:r>
              <a:rPr lang="en-US" dirty="0"/>
              <a:t> , · · · , R</a:t>
            </a:r>
            <a:r>
              <a:rPr lang="en-US" baseline="-25000" dirty="0"/>
              <a:t>m</a:t>
            </a:r>
            <a:r>
              <a:rPr lang="en-US" dirty="0"/>
              <a:t> are independent of each other given all U</a:t>
            </a:r>
            <a:r>
              <a:rPr lang="en-US" baseline="-25000" dirty="0"/>
              <a:t>1</a:t>
            </a:r>
            <a:r>
              <a:rPr lang="en-US" dirty="0"/>
              <a:t>, U</a:t>
            </a:r>
            <a:r>
              <a:rPr lang="en-US" baseline="-25000" dirty="0"/>
              <a:t>2</a:t>
            </a:r>
            <a:r>
              <a:rPr lang="en-US" dirty="0"/>
              <a:t>, · · · , U</a:t>
            </a:r>
            <a:r>
              <a:rPr lang="en-US" baseline="-25000" dirty="0"/>
              <a:t>n</a:t>
            </a:r>
            <a:r>
              <a:rPr lang="en-US" dirty="0"/>
              <a:t> and all observed variables </a:t>
            </a:r>
            <a:r>
              <a:rPr lang="en-US" dirty="0" smtClean="0"/>
              <a:t>S</a:t>
            </a:r>
            <a:r>
              <a:rPr lang="en-US" baseline="-25000" dirty="0" smtClean="0"/>
              <a:t>ij</a:t>
            </a:r>
            <a:r>
              <a:rPr lang="en-US" dirty="0" smtClean="0"/>
              <a:t>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414712"/>
            <a:ext cx="3543300" cy="237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863" y="3402012"/>
            <a:ext cx="3048000" cy="238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5749925"/>
            <a:ext cx="8229600" cy="5715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 smtClean="0"/>
              <a:t>Similarly for all U’s.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ASONAM - 2013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42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rgbClr val="800000"/>
                </a:solidFill>
              </a:rPr>
              <a:t>Parallelized Block-based MCMC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Consider users and brands as two separate blocks.</a:t>
            </a:r>
            <a:endParaRPr lang="en-US" dirty="0"/>
          </a:p>
          <a:p>
            <a:pPr eaLnBrk="1" hangingPunct="1">
              <a:defRPr/>
            </a:pPr>
            <a:r>
              <a:rPr lang="en-US" dirty="0"/>
              <a:t>We alternately sample all</a:t>
            </a:r>
            <a:r>
              <a:rPr lang="en-US" i="1" dirty="0"/>
              <a:t> </a:t>
            </a:r>
            <a:r>
              <a:rPr lang="en-US" i="1" dirty="0" err="1" smtClean="0"/>
              <a:t>R</a:t>
            </a:r>
            <a:r>
              <a:rPr lang="en-US" i="1" baseline="-25000" dirty="0" err="1" smtClean="0"/>
              <a:t>i</a:t>
            </a:r>
            <a:r>
              <a:rPr lang="en-US" i="1" dirty="0" smtClean="0"/>
              <a:t> </a:t>
            </a:r>
            <a:r>
              <a:rPr lang="en-US" dirty="0"/>
              <a:t>and </a:t>
            </a:r>
            <a:r>
              <a:rPr lang="en-US" i="1" dirty="0" err="1" smtClean="0"/>
              <a:t>U</a:t>
            </a:r>
            <a:r>
              <a:rPr lang="en-US" i="1" baseline="-25000" dirty="0" err="1" smtClean="0"/>
              <a:t>j</a:t>
            </a:r>
            <a:r>
              <a:rPr lang="en-US" i="1" dirty="0" smtClean="0"/>
              <a:t> </a:t>
            </a:r>
            <a:r>
              <a:rPr lang="en-US" dirty="0"/>
              <a:t>in each sampling round. </a:t>
            </a: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Can be scalable to solve problems with big size by parallelizing within each block</a:t>
            </a:r>
            <a:r>
              <a:rPr lang="en-US" dirty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930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rgbClr val="800000"/>
                </a:solidFill>
              </a:rPr>
              <a:t>Parallelized Block-based MCMC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438400" y="2133600"/>
            <a:ext cx="838200" cy="4191000"/>
          </a:xfrm>
          <a:prstGeom prst="rect">
            <a:avLst/>
          </a:prstGeom>
          <a:noFill/>
          <a:ln w="57150" cmpd="sng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67400" y="2209800"/>
            <a:ext cx="838200" cy="4038600"/>
          </a:xfrm>
          <a:prstGeom prst="rect">
            <a:avLst/>
          </a:prstGeom>
          <a:noFill/>
          <a:ln w="57150" cmpd="sng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286000" y="1752600"/>
            <a:ext cx="129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0000FF"/>
                </a:solidFill>
              </a:rPr>
              <a:t>Block 1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38800" y="1828800"/>
            <a:ext cx="129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0000FF"/>
                </a:solidFill>
              </a:rPr>
              <a:t>Block 2</a:t>
            </a:r>
            <a:endParaRPr lang="en-US" sz="2000" dirty="0">
              <a:solidFill>
                <a:srgbClr val="0000FF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514600" y="2057400"/>
            <a:ext cx="4114800" cy="4495800"/>
            <a:chOff x="1598286" y="73118"/>
            <a:chExt cx="6685189" cy="6625006"/>
          </a:xfrm>
        </p:grpSpPr>
        <p:sp>
          <p:nvSpPr>
            <p:cNvPr id="12" name="Oval 11"/>
            <p:cNvSpPr/>
            <p:nvPr/>
          </p:nvSpPr>
          <p:spPr>
            <a:xfrm>
              <a:off x="7142909" y="414331"/>
              <a:ext cx="1084817" cy="1009895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Oval 12"/>
            <p:cNvSpPr/>
            <p:nvPr/>
          </p:nvSpPr>
          <p:spPr>
            <a:xfrm>
              <a:off x="1598286" y="409750"/>
              <a:ext cx="1015601" cy="1014477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42909" y="638752"/>
              <a:ext cx="1122881" cy="53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U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18822" y="638752"/>
              <a:ext cx="874366" cy="53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6" name="Oval 15"/>
            <p:cNvSpPr/>
            <p:nvPr/>
          </p:nvSpPr>
          <p:spPr>
            <a:xfrm>
              <a:off x="4370598" y="73118"/>
              <a:ext cx="1034292" cy="90226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370598" y="189910"/>
              <a:ext cx="1141270" cy="53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</a:t>
              </a:r>
              <a:r>
                <a:rPr lang="en-US" baseline="-25000" dirty="0" smtClean="0"/>
                <a:t>11</a:t>
              </a:r>
              <a:endParaRPr lang="en-US" sz="2800" baseline="-25000" dirty="0"/>
            </a:p>
          </p:txBody>
        </p:sp>
        <p:cxnSp>
          <p:nvCxnSpPr>
            <p:cNvPr id="18" name="Straight Arrow Connector 17"/>
            <p:cNvCxnSpPr>
              <a:stCxn id="12" idx="2"/>
              <a:endCxn id="16" idx="6"/>
            </p:cNvCxnSpPr>
            <p:nvPr/>
          </p:nvCxnSpPr>
          <p:spPr>
            <a:xfrm flipH="1" flipV="1">
              <a:off x="5404890" y="524252"/>
              <a:ext cx="1738019" cy="395027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3" idx="6"/>
              <a:endCxn id="16" idx="2"/>
            </p:cNvCxnSpPr>
            <p:nvPr/>
          </p:nvCxnSpPr>
          <p:spPr>
            <a:xfrm flipV="1">
              <a:off x="2613888" y="524252"/>
              <a:ext cx="1756710" cy="392737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/>
            <p:cNvSpPr/>
            <p:nvPr/>
          </p:nvSpPr>
          <p:spPr>
            <a:xfrm>
              <a:off x="1598286" y="1868487"/>
              <a:ext cx="1015601" cy="101447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147685" y="1873069"/>
              <a:ext cx="1080044" cy="1009896"/>
              <a:chOff x="6918599" y="2462021"/>
              <a:chExt cx="1328782" cy="1304118"/>
            </a:xfrm>
          </p:grpSpPr>
          <p:sp>
            <p:nvSpPr>
              <p:cNvPr id="57" name="Oval 56"/>
              <p:cNvSpPr/>
              <p:nvPr/>
            </p:nvSpPr>
            <p:spPr>
              <a:xfrm>
                <a:off x="6918599" y="2462021"/>
                <a:ext cx="1328782" cy="1304118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7061021" y="2751825"/>
                <a:ext cx="1122881" cy="6922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U</a:t>
                </a:r>
                <a:r>
                  <a:rPr lang="en-US" baseline="-25000" dirty="0" smtClean="0"/>
                  <a:t>2</a:t>
                </a:r>
                <a:endParaRPr lang="en-US" baseline="-25000" dirty="0"/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1718822" y="2097490"/>
              <a:ext cx="874366" cy="536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4370597" y="1189178"/>
              <a:ext cx="1054132" cy="908312"/>
              <a:chOff x="3965346" y="1691630"/>
              <a:chExt cx="1433233" cy="1309001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3965346" y="1691630"/>
                <a:ext cx="1433233" cy="130900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4129232" y="1868656"/>
                <a:ext cx="1141270" cy="7725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S</a:t>
                </a:r>
                <a:r>
                  <a:rPr lang="en-US" baseline="-25000" dirty="0" smtClean="0"/>
                  <a:t>21</a:t>
                </a:r>
                <a:endParaRPr lang="en-US" sz="2800" baseline="-25000" dirty="0"/>
              </a:p>
            </p:txBody>
          </p:sp>
        </p:grpSp>
        <p:cxnSp>
          <p:nvCxnSpPr>
            <p:cNvPr id="24" name="Straight Arrow Connector 23"/>
            <p:cNvCxnSpPr>
              <a:stCxn id="57" idx="2"/>
              <a:endCxn id="55" idx="6"/>
            </p:cNvCxnSpPr>
            <p:nvPr/>
          </p:nvCxnSpPr>
          <p:spPr>
            <a:xfrm flipH="1" flipV="1">
              <a:off x="5424729" y="1643334"/>
              <a:ext cx="1722954" cy="734682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20" idx="6"/>
              <a:endCxn id="53" idx="2"/>
            </p:cNvCxnSpPr>
            <p:nvPr/>
          </p:nvCxnSpPr>
          <p:spPr>
            <a:xfrm>
              <a:off x="2613888" y="2375726"/>
              <a:ext cx="1756710" cy="46620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3" idx="6"/>
              <a:endCxn id="55" idx="2"/>
            </p:cNvCxnSpPr>
            <p:nvPr/>
          </p:nvCxnSpPr>
          <p:spPr>
            <a:xfrm>
              <a:off x="2613888" y="916989"/>
              <a:ext cx="1756710" cy="726346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>
              <a:off x="4370597" y="2352046"/>
              <a:ext cx="1014026" cy="979761"/>
              <a:chOff x="3860330" y="3546784"/>
              <a:chExt cx="1579012" cy="1512212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3860330" y="3546784"/>
                <a:ext cx="1579012" cy="1512212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4073557" y="3846655"/>
                <a:ext cx="1295986" cy="8273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S</a:t>
                </a:r>
                <a:r>
                  <a:rPr lang="en-US" baseline="-25000" dirty="0" smtClean="0"/>
                  <a:t>32</a:t>
                </a:r>
                <a:endParaRPr lang="en-US" sz="2800" baseline="-25000" dirty="0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7205309" y="3194290"/>
              <a:ext cx="1022416" cy="1035202"/>
              <a:chOff x="6918599" y="2324180"/>
              <a:chExt cx="1280415" cy="1485794"/>
            </a:xfrm>
          </p:grpSpPr>
          <p:sp>
            <p:nvSpPr>
              <p:cNvPr id="51" name="Oval 50"/>
              <p:cNvSpPr/>
              <p:nvPr/>
            </p:nvSpPr>
            <p:spPr>
              <a:xfrm>
                <a:off x="6918599" y="2324180"/>
                <a:ext cx="1280415" cy="1485794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6991404" y="2682606"/>
                <a:ext cx="1122881" cy="769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U</a:t>
                </a:r>
                <a:r>
                  <a:rPr lang="en-US" baseline="-25000" dirty="0" smtClean="0"/>
                  <a:t>3</a:t>
                </a:r>
                <a:endParaRPr lang="en-US" baseline="-25000" dirty="0"/>
              </a:p>
            </p:txBody>
          </p:sp>
        </p:grpSp>
        <p:cxnSp>
          <p:nvCxnSpPr>
            <p:cNvPr id="29" name="Straight Arrow Connector 28"/>
            <p:cNvCxnSpPr>
              <a:stCxn id="51" idx="2"/>
              <a:endCxn id="53" idx="6"/>
            </p:cNvCxnSpPr>
            <p:nvPr/>
          </p:nvCxnSpPr>
          <p:spPr>
            <a:xfrm flipH="1" flipV="1">
              <a:off x="5384623" y="2841926"/>
              <a:ext cx="1820685" cy="869965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/>
            <p:cNvGrpSpPr/>
            <p:nvPr/>
          </p:nvGrpSpPr>
          <p:grpSpPr>
            <a:xfrm>
              <a:off x="4370596" y="3541392"/>
              <a:ext cx="1065481" cy="910967"/>
              <a:chOff x="3768138" y="3546786"/>
              <a:chExt cx="1732165" cy="1450048"/>
            </a:xfrm>
          </p:grpSpPr>
          <p:sp>
            <p:nvSpPr>
              <p:cNvPr id="49" name="Oval 48"/>
              <p:cNvSpPr/>
              <p:nvPr/>
            </p:nvSpPr>
            <p:spPr>
              <a:xfrm>
                <a:off x="3768138" y="3546786"/>
                <a:ext cx="1732165" cy="1450048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4010436" y="3749016"/>
                <a:ext cx="1325347" cy="8532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S</a:t>
                </a:r>
                <a:r>
                  <a:rPr lang="en-US" baseline="-25000" dirty="0" smtClean="0"/>
                  <a:t>23</a:t>
                </a:r>
                <a:endParaRPr lang="en-US" sz="2800" baseline="-25000" dirty="0"/>
              </a:p>
            </p:txBody>
          </p:sp>
        </p:grpSp>
        <p:cxnSp>
          <p:nvCxnSpPr>
            <p:cNvPr id="31" name="Straight Arrow Connector 30"/>
            <p:cNvCxnSpPr>
              <a:stCxn id="57" idx="2"/>
              <a:endCxn id="49" idx="6"/>
            </p:cNvCxnSpPr>
            <p:nvPr/>
          </p:nvCxnSpPr>
          <p:spPr>
            <a:xfrm flipH="1">
              <a:off x="5436078" y="2378017"/>
              <a:ext cx="1711607" cy="1618859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stCxn id="47" idx="6"/>
              <a:endCxn id="49" idx="2"/>
            </p:cNvCxnSpPr>
            <p:nvPr/>
          </p:nvCxnSpPr>
          <p:spPr>
            <a:xfrm>
              <a:off x="2613889" y="3818365"/>
              <a:ext cx="1756708" cy="17851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/>
            <p:cNvSpPr/>
            <p:nvPr/>
          </p:nvSpPr>
          <p:spPr>
            <a:xfrm>
              <a:off x="4389839" y="5724484"/>
              <a:ext cx="1034891" cy="97364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381015" y="5912650"/>
              <a:ext cx="1194935" cy="5438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</a:t>
              </a:r>
              <a:r>
                <a:rPr lang="en-US" baseline="-25000" dirty="0" smtClean="0"/>
                <a:t>nm</a:t>
              </a:r>
              <a:endParaRPr lang="en-US" baseline="-25000" dirty="0"/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1598287" y="3295027"/>
              <a:ext cx="1015602" cy="1046677"/>
              <a:chOff x="1423858" y="3582133"/>
              <a:chExt cx="1188925" cy="1140499"/>
            </a:xfrm>
          </p:grpSpPr>
          <p:sp>
            <p:nvSpPr>
              <p:cNvPr id="47" name="Oval 46"/>
              <p:cNvSpPr/>
              <p:nvPr/>
            </p:nvSpPr>
            <p:spPr>
              <a:xfrm>
                <a:off x="1423858" y="3582133"/>
                <a:ext cx="1188925" cy="1140499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1509320" y="3855813"/>
                <a:ext cx="874366" cy="5841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</a:t>
                </a:r>
                <a:r>
                  <a:rPr lang="en-US" baseline="-25000" dirty="0"/>
                  <a:t>3</a:t>
                </a:r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1598287" y="5100428"/>
              <a:ext cx="1015602" cy="1036646"/>
              <a:chOff x="1423858" y="3582135"/>
              <a:chExt cx="1188925" cy="1122285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1423858" y="3582135"/>
                <a:ext cx="1188925" cy="1122285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1476645" y="3780361"/>
                <a:ext cx="1023587" cy="580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</a:t>
                </a:r>
                <a:r>
                  <a:rPr lang="en-US" baseline="-25000" dirty="0" smtClean="0"/>
                  <a:t>m</a:t>
                </a:r>
                <a:endParaRPr lang="en-US" baseline="-25000" dirty="0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7196025" y="5100425"/>
              <a:ext cx="1031703" cy="924434"/>
              <a:chOff x="6918599" y="2324178"/>
              <a:chExt cx="1292045" cy="1326813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6918599" y="2324178"/>
                <a:ext cx="1292045" cy="1326813"/>
              </a:xfrm>
              <a:prstGeom prst="ellipse">
                <a:avLst/>
              </a:prstGeom>
              <a:noFill/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7003033" y="2523625"/>
                <a:ext cx="1122881" cy="769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U</a:t>
                </a:r>
                <a:r>
                  <a:rPr lang="en-US" baseline="-25000" dirty="0" smtClean="0"/>
                  <a:t>n</a:t>
                </a:r>
                <a:endParaRPr lang="en-US" baseline="-25000" dirty="0"/>
              </a:p>
            </p:txBody>
          </p:sp>
        </p:grpSp>
        <p:cxnSp>
          <p:nvCxnSpPr>
            <p:cNvPr id="38" name="Straight Arrow Connector 37"/>
            <p:cNvCxnSpPr>
              <a:stCxn id="45" idx="6"/>
              <a:endCxn id="33" idx="2"/>
            </p:cNvCxnSpPr>
            <p:nvPr/>
          </p:nvCxnSpPr>
          <p:spPr>
            <a:xfrm>
              <a:off x="2613887" y="5618749"/>
              <a:ext cx="1775951" cy="592554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43" idx="2"/>
            </p:cNvCxnSpPr>
            <p:nvPr/>
          </p:nvCxnSpPr>
          <p:spPr>
            <a:xfrm flipH="1">
              <a:off x="5370667" y="5562644"/>
              <a:ext cx="1825356" cy="64866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4675439" y="4731337"/>
              <a:ext cx="778960" cy="739708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algn="ctr"/>
              <a:r>
                <a:rPr lang="en-US" sz="2000" dirty="0" smtClean="0"/>
                <a:t>…</a:t>
              </a:r>
              <a:endParaRPr lang="en-US" sz="20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504515" y="4344611"/>
              <a:ext cx="778960" cy="739708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algn="ctr"/>
              <a:r>
                <a:rPr lang="en-US" sz="2000" dirty="0" smtClean="0"/>
                <a:t>…</a:t>
              </a:r>
              <a:endParaRPr lang="en-US" sz="20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834929" y="4453912"/>
              <a:ext cx="778960" cy="739708"/>
            </a:xfrm>
            <a:prstGeom prst="rect">
              <a:avLst/>
            </a:prstGeom>
            <a:noFill/>
          </p:spPr>
          <p:txBody>
            <a:bodyPr vert="vert" wrap="square" rtlCol="0">
              <a:spAutoFit/>
            </a:bodyPr>
            <a:lstStyle/>
            <a:p>
              <a:pPr algn="ctr"/>
              <a:r>
                <a:rPr lang="en-US" sz="2000" dirty="0" smtClean="0"/>
                <a:t>…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83922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CBE7DAE-0ED7-E346-82E4-5743EE8D1FFC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590800"/>
            <a:ext cx="2857500" cy="2857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259080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789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Experimental Data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05000"/>
            <a:ext cx="7772400" cy="4191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Facebook data</a:t>
            </a:r>
          </a:p>
          <a:p>
            <a:pPr lvl="1">
              <a:defRPr/>
            </a:pPr>
            <a:r>
              <a:rPr lang="en-US" dirty="0" smtClean="0"/>
              <a:t>Also applicable to other platforms.</a:t>
            </a:r>
          </a:p>
          <a:p>
            <a:pPr eaLnBrk="1" hangingPunct="1">
              <a:defRPr/>
            </a:pPr>
            <a:r>
              <a:rPr lang="en-US" dirty="0" smtClean="0"/>
              <a:t>Facebook Graph API</a:t>
            </a:r>
          </a:p>
          <a:p>
            <a:pPr lvl="1">
              <a:defRPr/>
            </a:pPr>
            <a:r>
              <a:rPr lang="en-US" dirty="0" smtClean="0"/>
              <a:t>11,140 brand pages and 270M users by May 1, 2012.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39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981200"/>
            <a:ext cx="8839200" cy="4114800"/>
          </a:xfrm>
        </p:spPr>
        <p:txBody>
          <a:bodyPr/>
          <a:lstStyle/>
          <a:p>
            <a:pPr>
              <a:defRPr/>
            </a:pPr>
            <a:r>
              <a:rPr lang="en-US" sz="2000" dirty="0" smtClean="0"/>
              <a:t>Remove pages whose major language are not English;</a:t>
            </a:r>
          </a:p>
          <a:p>
            <a:pPr>
              <a:defRPr/>
            </a:pPr>
            <a:r>
              <a:rPr lang="en-US" sz="2000" dirty="0" smtClean="0"/>
              <a:t>Ignore pages receiving very few comments (&lt;=10000);</a:t>
            </a:r>
          </a:p>
          <a:p>
            <a:pPr>
              <a:defRPr/>
            </a:pPr>
            <a:r>
              <a:rPr lang="en-US" sz="2000" dirty="0" smtClean="0"/>
              <a:t>Filter out spam users;</a:t>
            </a:r>
          </a:p>
          <a:p>
            <a:pPr>
              <a:defRPr/>
            </a:pPr>
            <a:r>
              <a:rPr lang="en-US" sz="2000" dirty="0" smtClean="0"/>
              <a:t>Ignore users who make comments on only 1 brand (&lt;=2);</a:t>
            </a:r>
          </a:p>
          <a:p>
            <a:pPr>
              <a:defRPr/>
            </a:pPr>
            <a:r>
              <a:rPr lang="en-US" sz="2000" dirty="0" smtClean="0"/>
              <a:t>Ignore users who make very few total comments across all </a:t>
            </a:r>
            <a:r>
              <a:rPr lang="en-US" sz="2000" smtClean="0"/>
              <a:t>brands (&lt;= </a:t>
            </a:r>
            <a:r>
              <a:rPr lang="en-US" sz="2000" dirty="0" smtClean="0"/>
              <a:t>5).</a:t>
            </a:r>
          </a:p>
          <a:p>
            <a:pPr marL="0" indent="0" algn="ctr">
              <a:buNone/>
              <a:defRPr/>
            </a:pPr>
            <a:r>
              <a:rPr lang="en-US" sz="2400" b="1" dirty="0" smtClean="0"/>
              <a:t>Data Stats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990089-21AB-D74B-A813-F988C1EA0362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ASONAM - 2013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4488667"/>
              </p:ext>
            </p:extLst>
          </p:nvPr>
        </p:nvGraphicFramePr>
        <p:xfrm>
          <a:off x="1447800" y="4343400"/>
          <a:ext cx="6096000" cy="1854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unique users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15,528,173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social brands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7,523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comments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126,613,072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of positive comments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93,233,898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total posts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8,186,454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032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Spam 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981200"/>
            <a:ext cx="3810000" cy="4114800"/>
          </a:xfrm>
        </p:spPr>
        <p:txBody>
          <a:bodyPr/>
          <a:lstStyle/>
          <a:p>
            <a:pPr eaLnBrk="1" hangingPunct="1">
              <a:defRPr/>
            </a:pPr>
            <a:r>
              <a:rPr lang="en-US" sz="2400" dirty="0" smtClean="0"/>
              <a:t>On average, a user comments on 4 to 5 brands.</a:t>
            </a:r>
          </a:p>
          <a:p>
            <a:pPr eaLnBrk="1" hangingPunct="1">
              <a:defRPr/>
            </a:pPr>
            <a:endParaRPr lang="en-US" sz="2400" dirty="0" smtClean="0"/>
          </a:p>
          <a:p>
            <a:pPr eaLnBrk="1" hangingPunct="1">
              <a:defRPr/>
            </a:pPr>
            <a:r>
              <a:rPr lang="en-US" sz="2400" dirty="0" smtClean="0"/>
              <a:t>We set the threshold of 100 to discard users making comments on more than 100 brands. </a:t>
            </a:r>
          </a:p>
          <a:p>
            <a:pPr eaLnBrk="1" hangingPunct="1">
              <a:defRPr/>
            </a:pPr>
            <a:endParaRPr lang="en-US" dirty="0" smtClean="0"/>
          </a:p>
        </p:txBody>
      </p:sp>
      <p:pic>
        <p:nvPicPr>
          <p:cNvPr id="19459" name="Picture 3" descr="Screen Shot 2012-12-03 at 8.42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163" y="1981200"/>
            <a:ext cx="4887912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D0BAE0-74BA-6746-811C-2FCCCFA70F65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508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Evaluation (1)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Converges of the parallelized blocked-based MCMC</a:t>
            </a:r>
          </a:p>
          <a:p>
            <a:pPr eaLnBrk="1" hangingPunct="1">
              <a:defRPr/>
            </a:pPr>
            <a:endParaRPr lang="en-US" dirty="0"/>
          </a:p>
          <a:p>
            <a:pPr marL="0" indent="0" eaLnBrk="1" hangingPunct="1">
              <a:buFontTx/>
              <a:buNone/>
              <a:defRPr/>
            </a:pPr>
            <a:r>
              <a:rPr lang="en-US" dirty="0" smtClean="0">
                <a:solidFill>
                  <a:srgbClr val="0000FF"/>
                </a:solidFill>
              </a:rPr>
              <a:t>X-axis: sampling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dirty="0" smtClean="0">
                <a:solidFill>
                  <a:srgbClr val="0000FF"/>
                </a:solidFill>
              </a:rPr>
              <a:t>             round</a:t>
            </a:r>
          </a:p>
          <a:p>
            <a:pPr marL="0" indent="0" eaLnBrk="1" hangingPunct="1">
              <a:buFontTx/>
              <a:buNone/>
              <a:defRPr/>
            </a:pPr>
            <a:endParaRPr lang="en-US" dirty="0"/>
          </a:p>
          <a:p>
            <a:pPr marL="0" indent="0" eaLnBrk="1" hangingPunct="1">
              <a:buFontTx/>
              <a:buNone/>
              <a:defRPr/>
            </a:pPr>
            <a:r>
              <a:rPr lang="en-US" dirty="0" smtClean="0">
                <a:solidFill>
                  <a:srgbClr val="0000FF"/>
                </a:solidFill>
              </a:rPr>
              <a:t>Y-axis: reputation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            probability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2508250"/>
            <a:ext cx="5334000" cy="361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34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Evaluation (2)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541838"/>
          </a:xfrm>
        </p:spPr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 smtClean="0"/>
              <a:t>How efficient is the parallelized block-based MCMC?</a:t>
            </a:r>
          </a:p>
          <a:p>
            <a:pPr eaLnBrk="1" hangingPunct="1">
              <a:defRPr/>
            </a:pPr>
            <a:r>
              <a:rPr lang="en-US" dirty="0" smtClean="0"/>
              <a:t>Speedup</a:t>
            </a:r>
          </a:p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endParaRPr lang="en-US" dirty="0" smtClean="0"/>
          </a:p>
          <a:p>
            <a:pPr marL="0" indent="0" eaLnBrk="1" hangingPunct="1">
              <a:buFontTx/>
              <a:buNone/>
              <a:defRPr/>
            </a:pPr>
            <a:r>
              <a:rPr lang="en-US" dirty="0" smtClean="0">
                <a:solidFill>
                  <a:srgbClr val="0000FF"/>
                </a:solidFill>
              </a:rPr>
              <a:t>X-axis: sampling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            round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dirty="0" smtClean="0">
                <a:solidFill>
                  <a:srgbClr val="0000FF"/>
                </a:solidFill>
              </a:rPr>
              <a:t>Y-axis: speedup S</a:t>
            </a:r>
            <a:r>
              <a:rPr lang="en-US" baseline="-25000" dirty="0" smtClean="0">
                <a:solidFill>
                  <a:srgbClr val="0000FF"/>
                </a:solidFill>
              </a:rPr>
              <a:t>p</a:t>
            </a:r>
          </a:p>
          <a:p>
            <a:pPr marL="0" indent="0" eaLnBrk="1" hangingPunct="1">
              <a:buFontTx/>
              <a:buNone/>
              <a:defRPr/>
            </a:pPr>
            <a:endParaRPr lang="en-US" baseline="-25000" dirty="0">
              <a:solidFill>
                <a:srgbClr val="0000FF"/>
              </a:solidFill>
            </a:endParaRPr>
          </a:p>
          <a:p>
            <a:pPr marL="0" indent="0" eaLnBrk="1" hangingPunct="1">
              <a:buFontTx/>
              <a:buNone/>
              <a:defRPr/>
            </a:pPr>
            <a:r>
              <a:rPr lang="en-US" dirty="0" smtClean="0">
                <a:solidFill>
                  <a:srgbClr val="0000FF"/>
                </a:solidFill>
              </a:rPr>
              <a:t>P = 8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3379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124200"/>
            <a:ext cx="2782887" cy="896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513" y="2743200"/>
            <a:ext cx="5337175" cy="3703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ASONAM - 2013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613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Model Evaluation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Existing </a:t>
            </a:r>
            <a:r>
              <a:rPr lang="en-US" dirty="0" err="1" smtClean="0"/>
              <a:t>IMDb</a:t>
            </a:r>
            <a:r>
              <a:rPr lang="en-US" dirty="0" smtClean="0"/>
              <a:t> movie ranking </a:t>
            </a:r>
          </a:p>
          <a:p>
            <a:pPr marL="0" indent="0" eaLnBrk="1" hangingPunct="1">
              <a:buNone/>
              <a:defRPr/>
            </a:pPr>
            <a:r>
              <a:rPr lang="en-US" sz="2000" dirty="0"/>
              <a:t> </a:t>
            </a:r>
            <a:r>
              <a:rPr lang="en-US" sz="2000" dirty="0" smtClean="0"/>
              <a:t>    (Internet Movie Database)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1799122"/>
            <a:ext cx="2133600" cy="13250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971800"/>
            <a:ext cx="8204200" cy="33147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ASONAM - 2013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479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Model Evaluation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Rank correlation (spearman correlation) between our reputation and </a:t>
            </a:r>
            <a:r>
              <a:rPr lang="en-US" dirty="0" err="1" smtClean="0"/>
              <a:t>IMDb</a:t>
            </a:r>
            <a:r>
              <a:rPr lang="en-US" dirty="0" smtClean="0"/>
              <a:t> index (rating score, votes, box revenue)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588980"/>
              </p:ext>
            </p:extLst>
          </p:nvPr>
        </p:nvGraphicFramePr>
        <p:xfrm>
          <a:off x="1295400" y="3657600"/>
          <a:ext cx="6629400" cy="3962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953000"/>
                <a:gridCol w="1676400"/>
              </a:tblGrid>
              <a:tr h="38100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Our</a:t>
                      </a:r>
                      <a:r>
                        <a:rPr lang="en-US" sz="2000" baseline="0" dirty="0" smtClean="0"/>
                        <a:t> reputation VS. </a:t>
                      </a:r>
                      <a:r>
                        <a:rPr lang="en-US" sz="2000" baseline="0" dirty="0" err="1" smtClean="0"/>
                        <a:t>IMDb</a:t>
                      </a:r>
                      <a:r>
                        <a:rPr lang="en-US" sz="2000" baseline="0" dirty="0" smtClean="0"/>
                        <a:t> rating score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0.757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8623837"/>
              </p:ext>
            </p:extLst>
          </p:nvPr>
        </p:nvGraphicFramePr>
        <p:xfrm>
          <a:off x="914400" y="4597400"/>
          <a:ext cx="7086600" cy="965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846445"/>
                <a:gridCol w="1240155"/>
              </a:tblGrid>
              <a:tr h="48260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Our reputation VS. the number of votes in </a:t>
                      </a:r>
                      <a:r>
                        <a:rPr lang="en-US" sz="2000" dirty="0" err="1" smtClean="0"/>
                        <a:t>IMDb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0.440</a:t>
                      </a:r>
                      <a:endParaRPr lang="en-US" sz="2000" dirty="0"/>
                    </a:p>
                  </a:txBody>
                  <a:tcPr/>
                </a:tc>
              </a:tr>
              <a:tr h="48260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Our reputation VS. the box office revenue</a:t>
                      </a:r>
                      <a:r>
                        <a:rPr lang="en-US" sz="2000" baseline="0" dirty="0" smtClean="0"/>
                        <a:t> in </a:t>
                      </a:r>
                      <a:r>
                        <a:rPr lang="en-US" sz="2000" baseline="0" dirty="0" err="1" smtClean="0"/>
                        <a:t>IMDb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0.283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36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Model Evaluation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Business school ranking from US News &amp; World Report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0" y="2438400"/>
            <a:ext cx="3556000" cy="10318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82293"/>
            <a:ext cx="9144000" cy="2842307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4770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ASONAM - 2013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44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800000"/>
                </a:solidFill>
              </a:rPr>
              <a:t>Model Evaluation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Rank correlation (spearman correlation) between our reputation and business school ranking from US News &amp; Word Report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329594"/>
              </p:ext>
            </p:extLst>
          </p:nvPr>
        </p:nvGraphicFramePr>
        <p:xfrm>
          <a:off x="990600" y="4114800"/>
          <a:ext cx="7239000" cy="9144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045757"/>
                <a:gridCol w="1193243"/>
              </a:tblGrid>
              <a:tr h="91440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Our reputation VS. top business school ranking from US News &amp; World Report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0.715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65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170487" y="1447800"/>
            <a:ext cx="925513" cy="5257800"/>
          </a:xfrm>
          <a:prstGeom prst="rect">
            <a:avLst/>
          </a:prstGeom>
          <a:noFill/>
          <a:ln w="57150" cmpd="sng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6096000" y="3505200"/>
            <a:ext cx="32654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600" dirty="0">
                <a:solidFill>
                  <a:srgbClr val="FF0000"/>
                </a:solidFill>
              </a:rPr>
              <a:t>Not significant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FB523D-3F7D-2449-8917-B843BAC89BB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219200"/>
            <a:ext cx="5184343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230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Introduction</a:t>
            </a:r>
          </a:p>
          <a:p>
            <a:pPr eaLnBrk="1" hangingPunct="1">
              <a:defRPr/>
            </a:pPr>
            <a:r>
              <a:rPr lang="en-US" dirty="0" smtClean="0"/>
              <a:t>Problem Definition</a:t>
            </a:r>
          </a:p>
          <a:p>
            <a:pPr eaLnBrk="1" hangingPunct="1">
              <a:defRPr/>
            </a:pPr>
            <a:r>
              <a:rPr lang="en-US" dirty="0" smtClean="0"/>
              <a:t>Methodology</a:t>
            </a:r>
          </a:p>
          <a:p>
            <a:pPr lvl="1" eaLnBrk="1" hangingPunct="1">
              <a:defRPr/>
            </a:pPr>
            <a:r>
              <a:rPr lang="en-US" dirty="0" smtClean="0"/>
              <a:t>Social Sentiment Identification</a:t>
            </a:r>
          </a:p>
          <a:p>
            <a:pPr lvl="1" eaLnBrk="1" hangingPunct="1">
              <a:defRPr/>
            </a:pPr>
            <a:r>
              <a:rPr lang="en-US" dirty="0" smtClean="0"/>
              <a:t>Proposed Graphical Model</a:t>
            </a:r>
          </a:p>
          <a:p>
            <a:pPr eaLnBrk="1" hangingPunct="1">
              <a:defRPr/>
            </a:pPr>
            <a:r>
              <a:rPr lang="en-US" dirty="0" smtClean="0"/>
              <a:t>Experimental Results</a:t>
            </a:r>
          </a:p>
          <a:p>
            <a:pPr eaLnBrk="1" hangingPunct="1">
              <a:defRPr/>
            </a:pPr>
            <a:r>
              <a:rPr lang="en-US" dirty="0" smtClean="0"/>
              <a:t>Related Work</a:t>
            </a:r>
          </a:p>
          <a:p>
            <a:pPr eaLnBrk="1" hangingPunct="1">
              <a:defRPr/>
            </a:pPr>
            <a:r>
              <a:rPr lang="en-US" dirty="0" smtClean="0"/>
              <a:t>Future Work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B77FC5D-9D5E-564D-94E8-7451B9258549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Models Based on All Those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362200"/>
            <a:ext cx="7772400" cy="4114800"/>
          </a:xfrm>
        </p:spPr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east </a:t>
            </a:r>
            <a:r>
              <a:rPr lang="en-US" dirty="0"/>
              <a:t>absolute deviation, Poisson regression, logistic regression, and SVM </a:t>
            </a:r>
            <a:r>
              <a:rPr lang="en-US" dirty="0" smtClean="0"/>
              <a:t>regression.</a:t>
            </a:r>
          </a:p>
          <a:p>
            <a:pPr lvl="1"/>
            <a:r>
              <a:rPr lang="en-US" dirty="0" smtClean="0"/>
              <a:t>Features: All listed metrics in the above slide.</a:t>
            </a:r>
          </a:p>
          <a:p>
            <a:pPr lvl="1"/>
            <a:r>
              <a:rPr lang="en-US" dirty="0" smtClean="0"/>
              <a:t>Train on movie data. </a:t>
            </a:r>
          </a:p>
          <a:p>
            <a:pPr lvl="1"/>
            <a:r>
              <a:rPr lang="en-US" dirty="0" smtClean="0"/>
              <a:t>Test on business school data.</a:t>
            </a:r>
          </a:p>
          <a:p>
            <a:r>
              <a:rPr lang="en-US" dirty="0" smtClean="0"/>
              <a:t>Rank correlation between predict values and existing values</a:t>
            </a:r>
          </a:p>
          <a:p>
            <a:pPr lvl="1"/>
            <a:r>
              <a:rPr lang="en-US" dirty="0" smtClean="0"/>
              <a:t>The best we obtained is 0.52 through SVM regression.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CBE7DAE-0ED7-E346-82E4-5743EE8D1FFC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1908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Parameter Setting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Gama (γ) is the threshold for positive vs. non-positive sentiment.</a:t>
            </a:r>
          </a:p>
        </p:txBody>
      </p:sp>
      <p:pic>
        <p:nvPicPr>
          <p:cNvPr id="2560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" y="3200400"/>
            <a:ext cx="9109075" cy="218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608459-5C5A-6341-BA20-742F4503AC9F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Incorporating more factors to make model more comprehensive.</a:t>
            </a:r>
          </a:p>
          <a:p>
            <a:pPr eaLnBrk="1" hangingPunct="1">
              <a:defRPr/>
            </a:pPr>
            <a:r>
              <a:rPr lang="en-US" dirty="0" smtClean="0"/>
              <a:t>Integration data from other social platform such as twitter, Google+, LinkedIn, etc. to make inference more reliable.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2F31E6-F254-1B4A-9E83-597031246B47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Related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05000"/>
            <a:ext cx="7772400" cy="4495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Behavior targeting</a:t>
            </a:r>
          </a:p>
          <a:p>
            <a:pPr lvl="1" eaLnBrk="1" hangingPunct="1">
              <a:defRPr/>
            </a:pPr>
            <a:r>
              <a:rPr lang="en-US" dirty="0" smtClean="0"/>
              <a:t>Learning from past user behaviors, especially feedbacks (i.e., comments, clicks) to match the best advertisements to users. [</a:t>
            </a:r>
            <a:r>
              <a:rPr lang="en-US" sz="1600" dirty="0" smtClean="0"/>
              <a:t>Chen; Kumar</a:t>
            </a:r>
            <a:r>
              <a:rPr lang="en-US" dirty="0" smtClean="0"/>
              <a:t>]</a:t>
            </a:r>
          </a:p>
          <a:p>
            <a:pPr eaLnBrk="1" hangingPunct="1">
              <a:defRPr/>
            </a:pPr>
            <a:r>
              <a:rPr lang="en-US" dirty="0" smtClean="0"/>
              <a:t>Recommender systems</a:t>
            </a:r>
          </a:p>
          <a:p>
            <a:pPr lvl="1" eaLnBrk="1" hangingPunct="1">
              <a:defRPr/>
            </a:pPr>
            <a:r>
              <a:rPr lang="en-US" dirty="0" smtClean="0"/>
              <a:t>[</a:t>
            </a:r>
            <a:r>
              <a:rPr lang="en-US" sz="1600" dirty="0" smtClean="0"/>
              <a:t>Han, et al</a:t>
            </a:r>
            <a:r>
              <a:rPr lang="en-US" dirty="0" smtClean="0"/>
              <a:t>] proposed a network-based refinement approach utilizing the patent information network for prediction, smoothing and optimization.</a:t>
            </a:r>
          </a:p>
          <a:p>
            <a:pPr eaLnBrk="1" hangingPunct="1">
              <a:defRPr/>
            </a:pPr>
            <a:r>
              <a:rPr lang="en-US" dirty="0" smtClean="0"/>
              <a:t>Sentiment analysis</a:t>
            </a:r>
          </a:p>
          <a:p>
            <a:pPr lvl="1" eaLnBrk="1" hangingPunct="1">
              <a:defRPr/>
            </a:pPr>
            <a:r>
              <a:rPr lang="en-US" dirty="0" smtClean="0"/>
              <a:t>From rule-based, bag-of-words approaches to machine learning techniques which classifies as positive or negative. [</a:t>
            </a:r>
            <a:r>
              <a:rPr lang="en-US" sz="1600" dirty="0" smtClean="0"/>
              <a:t>Pang, et al</a:t>
            </a:r>
            <a:r>
              <a:rPr lang="en-US" dirty="0" smtClean="0"/>
              <a:t>]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AFA546-344B-F547-BE13-5102F7D8F6FD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114800"/>
          </a:xfrm>
        </p:spPr>
        <p:txBody>
          <a:bodyPr/>
          <a:lstStyle/>
          <a:p>
            <a:pPr marL="0" indent="0" algn="ctr" eaLnBrk="1" hangingPunct="1">
              <a:buFontTx/>
              <a:buNone/>
              <a:defRPr/>
            </a:pPr>
            <a:endParaRPr lang="en-US" dirty="0" smtClean="0"/>
          </a:p>
          <a:p>
            <a:pPr marL="0" indent="0" algn="ctr" eaLnBrk="1" hangingPunct="1">
              <a:buFontTx/>
              <a:buNone/>
              <a:defRPr/>
            </a:pPr>
            <a:r>
              <a:rPr lang="en-US" sz="3600" dirty="0" smtClean="0">
                <a:solidFill>
                  <a:srgbClr val="3366FF"/>
                </a:solidFill>
              </a:rPr>
              <a:t>Questions?</a:t>
            </a:r>
          </a:p>
          <a:p>
            <a:pPr marL="0" indent="0" algn="ctr" eaLnBrk="1" hangingPunct="1">
              <a:buFontTx/>
              <a:buNone/>
              <a:defRPr/>
            </a:pPr>
            <a:endParaRPr lang="en-US" dirty="0" smtClean="0"/>
          </a:p>
        </p:txBody>
      </p:sp>
      <p:pic>
        <p:nvPicPr>
          <p:cNvPr id="2969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733800"/>
            <a:ext cx="5041900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6E639B-8F21-D242-AA29-1FC660E2905F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90600"/>
            <a:ext cx="77724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5029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Social media data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endParaRPr lang="en-US" dirty="0" smtClean="0"/>
          </a:p>
          <a:p>
            <a:pPr marL="0" indent="0" eaLnBrk="1" hangingPunct="1">
              <a:buFontTx/>
              <a:buNone/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Mining social data to make informed decisions is helpful for individuals and business companies.</a:t>
            </a:r>
          </a:p>
          <a:p>
            <a:pPr lvl="1" eaLnBrk="1" hangingPunct="1">
              <a:defRPr/>
            </a:pPr>
            <a:r>
              <a:rPr lang="en-US" dirty="0" smtClean="0"/>
              <a:t>User opinions from reviews, blogs, comments, etc.</a:t>
            </a:r>
          </a:p>
          <a:p>
            <a:pPr lvl="1" eaLnBrk="1" hangingPunct="1">
              <a:defRPr/>
            </a:pPr>
            <a:r>
              <a:rPr lang="en-US" dirty="0" smtClean="0"/>
              <a:t>Marketing analysis, competitor analysis.</a:t>
            </a:r>
          </a:p>
          <a:p>
            <a:pPr lvl="1" eaLnBrk="1" hangingPunct="1">
              <a:defRPr/>
            </a:pPr>
            <a:r>
              <a:rPr lang="en-US" b="1" dirty="0" smtClean="0">
                <a:solidFill>
                  <a:srgbClr val="FF0000"/>
                </a:solidFill>
              </a:rPr>
              <a:t>Brand reputation</a:t>
            </a:r>
          </a:p>
          <a:p>
            <a:pPr lvl="1" eaLnBrk="1" hangingPunct="1">
              <a:defRPr/>
            </a:pPr>
            <a:r>
              <a:rPr lang="en-US" dirty="0" smtClean="0"/>
              <a:t>…</a:t>
            </a:r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33600"/>
            <a:ext cx="1947863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133600"/>
            <a:ext cx="1920875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2057400"/>
            <a:ext cx="1573213" cy="9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2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819400"/>
            <a:ext cx="9906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3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743200"/>
            <a:ext cx="1262063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95DF0D9-3F62-8E49-99E9-277394A09A26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Understanding user opinions (positive, negative, objective)</a:t>
            </a:r>
          </a:p>
          <a:p>
            <a:pPr lvl="1" eaLnBrk="1" hangingPunct="1">
              <a:defRPr/>
            </a:pPr>
            <a:r>
              <a:rPr lang="en-US" dirty="0" smtClean="0"/>
              <a:t>Social sentiment identification</a:t>
            </a:r>
          </a:p>
          <a:p>
            <a:pPr lvl="1"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Bias on users’ opinions</a:t>
            </a:r>
          </a:p>
          <a:p>
            <a:pPr lvl="1" eaLnBrk="1" hangingPunct="1">
              <a:defRPr/>
            </a:pPr>
            <a:r>
              <a:rPr lang="en-US" dirty="0" smtClean="0"/>
              <a:t>How do we reduce biases and fairly evaluate a social brand?</a:t>
            </a:r>
          </a:p>
          <a:p>
            <a:pPr lvl="1"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r>
              <a:rPr lang="en-US" dirty="0" smtClean="0"/>
              <a:t>Big data</a:t>
            </a:r>
          </a:p>
          <a:p>
            <a:pPr lvl="1" eaLnBrk="1" hangingPunct="1">
              <a:defRPr/>
            </a:pPr>
            <a:r>
              <a:rPr lang="en-US" dirty="0" smtClean="0"/>
              <a:t>How do we efficiently measure brand reputation?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E165189-9318-2B42-979E-6D78E5BF7802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An Example Facebook Page</a:t>
            </a:r>
          </a:p>
        </p:txBody>
      </p:sp>
      <p:pic>
        <p:nvPicPr>
          <p:cNvPr id="4" name="Content Placeholder 3" descr="Screen Shot 2012-12-03 at 7.17.40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4" r="12024"/>
          <a:stretch>
            <a:fillRect/>
          </a:stretch>
        </p:blipFill>
        <p:spPr/>
      </p:pic>
      <p:sp>
        <p:nvSpPr>
          <p:cNvPr id="5" name="Rectangle 4"/>
          <p:cNvSpPr/>
          <p:nvPr/>
        </p:nvSpPr>
        <p:spPr>
          <a:xfrm>
            <a:off x="1600200" y="5791200"/>
            <a:ext cx="1219200" cy="228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172" name="TextBox 6"/>
          <p:cNvSpPr txBox="1">
            <a:spLocks noChangeArrowheads="1"/>
          </p:cNvSpPr>
          <p:nvPr/>
        </p:nvSpPr>
        <p:spPr bwMode="auto">
          <a:xfrm>
            <a:off x="1752600" y="6248400"/>
            <a:ext cx="1828800" cy="369888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solidFill>
                  <a:srgbClr val="FF0000"/>
                </a:solidFill>
              </a:rPr>
              <a:t>Number of fans</a:t>
            </a:r>
          </a:p>
        </p:txBody>
      </p:sp>
      <p:cxnSp>
        <p:nvCxnSpPr>
          <p:cNvPr id="9" name="Straight Arrow Connector 8"/>
          <p:cNvCxnSpPr>
            <a:stCxn id="7172" idx="0"/>
          </p:cNvCxnSpPr>
          <p:nvPr/>
        </p:nvCxnSpPr>
        <p:spPr>
          <a:xfrm flipH="1" flipV="1">
            <a:off x="2438400" y="6019800"/>
            <a:ext cx="228600" cy="22860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8D30DA-6BF7-554D-BA68-E6B27E06E628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7" descr="obam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1371600"/>
            <a:ext cx="565785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62000" y="1219200"/>
            <a:ext cx="7772400" cy="3810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</a:rPr>
              <a:t>Post</a:t>
            </a:r>
          </a:p>
          <a:p>
            <a:pPr eaLnBrk="1" hangingPunct="1">
              <a:defRPr/>
            </a:pPr>
            <a:r>
              <a:rPr lang="en-US" dirty="0" smtClean="0"/>
              <a:t>Comment</a:t>
            </a:r>
          </a:p>
          <a:p>
            <a:pPr eaLnBrk="1" hangingPunct="1">
              <a:defRPr/>
            </a:pPr>
            <a:r>
              <a:rPr lang="en-US" dirty="0" smtClean="0">
                <a:solidFill>
                  <a:srgbClr val="008000"/>
                </a:solidFill>
              </a:rPr>
              <a:t>Post Like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95600" y="1371600"/>
            <a:ext cx="5791200" cy="3429000"/>
          </a:xfrm>
          <a:prstGeom prst="rect">
            <a:avLst/>
          </a:prstGeom>
          <a:noFill/>
          <a:ln w="127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95600" y="4953000"/>
            <a:ext cx="1447800" cy="228600"/>
          </a:xfrm>
          <a:prstGeom prst="rect">
            <a:avLst/>
          </a:prstGeom>
          <a:noFill/>
          <a:ln w="127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895600" y="5181600"/>
            <a:ext cx="5638800" cy="914400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70A0E7-81F5-4440-8239-1364D085EA9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05000"/>
            <a:ext cx="7772400" cy="4114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Each user can make comments or like multiple posts on different pages.</a:t>
            </a:r>
          </a:p>
          <a:p>
            <a:pPr eaLnBrk="1" hangingPunct="1">
              <a:defRPr/>
            </a:pPr>
            <a:r>
              <a:rPr lang="en-US" dirty="0" smtClean="0"/>
              <a:t>Each page can receive comments or likes from different users.</a:t>
            </a:r>
          </a:p>
          <a:p>
            <a:pPr eaLnBrk="1" hangingPunct="1">
              <a:defRPr/>
            </a:pPr>
            <a:r>
              <a:rPr lang="en-US" dirty="0" smtClean="0"/>
              <a:t>User can make positive, negative, or objective comments.</a:t>
            </a:r>
          </a:p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</a:rPr>
              <a:t>How do we make use of these networked information, textual information to infer reputation of social brands with reducing bias?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AD129A-1386-CF41-B30F-B86CE9ADD192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ASONAM - 2013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13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Sentiment Identification</a:t>
            </a:r>
            <a:r>
              <a:rPr lang="en-US" baseline="30000" dirty="0"/>
              <a:t>*</a:t>
            </a:r>
            <a:endParaRPr lang="en-US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801352"/>
            <a:ext cx="7772400" cy="5029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Ensemble method</a:t>
            </a:r>
            <a:endParaRPr lang="en-US" sz="1600" dirty="0" smtClean="0"/>
          </a:p>
          <a:p>
            <a:pPr lvl="1" eaLnBrk="1" hangingPunct="1">
              <a:defRPr/>
            </a:pPr>
            <a:r>
              <a:rPr lang="en-US" sz="1800" dirty="0" smtClean="0"/>
              <a:t>Extended compositional semantic rules</a:t>
            </a:r>
          </a:p>
          <a:p>
            <a:pPr lvl="2" eaLnBrk="1" hangingPunct="1">
              <a:defRPr/>
            </a:pPr>
            <a:r>
              <a:rPr lang="en-US" sz="1800" dirty="0" smtClean="0"/>
              <a:t>12 semantic rules and 2 compose functions</a:t>
            </a:r>
          </a:p>
          <a:p>
            <a:pPr lvl="2" eaLnBrk="1" hangingPunct="1">
              <a:defRPr/>
            </a:pPr>
            <a:r>
              <a:rPr lang="en-US" sz="1800" dirty="0" smtClean="0"/>
              <a:t>One example of rules: </a:t>
            </a:r>
            <a:r>
              <a:rPr lang="en-US" sz="1600" i="1" dirty="0" smtClean="0">
                <a:solidFill>
                  <a:srgbClr val="0000FF"/>
                </a:solidFill>
              </a:rPr>
              <a:t>If a sentence contains the key word “but”, then consider only the sentiment of the “but” clause. </a:t>
            </a:r>
          </a:p>
          <a:p>
            <a:pPr lvl="1" eaLnBrk="1" hangingPunct="1">
              <a:defRPr/>
            </a:pPr>
            <a:r>
              <a:rPr lang="en-US" dirty="0" smtClean="0"/>
              <a:t>Frequency-based method</a:t>
            </a:r>
          </a:p>
          <a:p>
            <a:pPr lvl="2" eaLnBrk="1" hangingPunct="1">
              <a:defRPr/>
            </a:pPr>
            <a:r>
              <a:rPr lang="en-US" sz="1800" dirty="0" smtClean="0"/>
              <a:t>The strength of a sentiment is expressed by the adjective and adverb used in the sentence. </a:t>
            </a:r>
          </a:p>
          <a:p>
            <a:pPr lvl="2" eaLnBrk="1" hangingPunct="1">
              <a:defRPr/>
            </a:pPr>
            <a:r>
              <a:rPr lang="en-US" sz="1800" dirty="0" smtClean="0"/>
              <a:t>Adverb-Adjective-Noun (abbreviated as AAN) and Verb-Adverb (VA). </a:t>
            </a:r>
          </a:p>
          <a:p>
            <a:pPr lvl="1" eaLnBrk="1" hangingPunct="1">
              <a:defRPr/>
            </a:pPr>
            <a:r>
              <a:rPr lang="en-US" dirty="0" smtClean="0"/>
              <a:t>Bag-of-word method</a:t>
            </a:r>
          </a:p>
          <a:p>
            <a:pPr lvl="2" eaLnBrk="1" hangingPunct="1">
              <a:defRPr/>
            </a:pPr>
            <a:r>
              <a:rPr lang="en-US" sz="1800" dirty="0" smtClean="0"/>
              <a:t>Positive/negative/negation word list</a:t>
            </a:r>
          </a:p>
          <a:p>
            <a:pPr lvl="2" eaLnBrk="1" hangingPunct="1">
              <a:defRPr/>
            </a:pPr>
            <a:r>
              <a:rPr lang="en-US" sz="1800" dirty="0" smtClean="0"/>
              <a:t>Internet language</a:t>
            </a:r>
          </a:p>
          <a:p>
            <a:pPr lvl="2" eaLnBrk="1" hangingPunct="1">
              <a:defRPr/>
            </a:pPr>
            <a:r>
              <a:rPr lang="en-US" sz="1800" dirty="0" smtClean="0"/>
              <a:t>emoticons</a:t>
            </a:r>
          </a:p>
          <a:p>
            <a:pPr lvl="2" eaLnBrk="1" hangingPunct="1">
              <a:defRPr/>
            </a:pPr>
            <a:r>
              <a:rPr lang="en-US" sz="1800" dirty="0" smtClean="0"/>
              <a:t>Domain-specific words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E40317-FB49-3A49-A037-967570139433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7" name="Footer Placeholder 5"/>
          <p:cNvSpPr txBox="1">
            <a:spLocks/>
          </p:cNvSpPr>
          <p:nvPr/>
        </p:nvSpPr>
        <p:spPr bwMode="auto">
          <a:xfrm>
            <a:off x="4495800" y="6567158"/>
            <a:ext cx="3733800" cy="284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400" kern="1200" smtClean="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l">
              <a:defRPr/>
            </a:pPr>
            <a:r>
              <a:rPr lang="en-US" b="1" i="1" dirty="0" smtClean="0"/>
              <a:t>*: previous work at ICDM2011, SIGIR2012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95845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Kunpeng_USC">
  <a:themeElements>
    <a:clrScheme name="McCormick_purple_template 9">
      <a:dk1>
        <a:srgbClr val="000000"/>
      </a:dk1>
      <a:lt1>
        <a:srgbClr val="DAE0EC"/>
      </a:lt1>
      <a:dk2>
        <a:srgbClr val="000000"/>
      </a:dk2>
      <a:lt2>
        <a:srgbClr val="AEBCD6"/>
      </a:lt2>
      <a:accent1>
        <a:srgbClr val="333399"/>
      </a:accent1>
      <a:accent2>
        <a:srgbClr val="571963"/>
      </a:accent2>
      <a:accent3>
        <a:srgbClr val="EAEDF4"/>
      </a:accent3>
      <a:accent4>
        <a:srgbClr val="000000"/>
      </a:accent4>
      <a:accent5>
        <a:srgbClr val="ADADCA"/>
      </a:accent5>
      <a:accent6>
        <a:srgbClr val="4E1659"/>
      </a:accent6>
      <a:hlink>
        <a:srgbClr val="811413"/>
      </a:hlink>
      <a:folHlink>
        <a:srgbClr val="ACA66C"/>
      </a:folHlink>
    </a:clrScheme>
    <a:fontScheme name="McCormick_purple_template">
      <a:majorFont>
        <a:latin typeface="Arial Black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McCormick_purple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Cormick_purple_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cCormick_purple_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Cormick_purple_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Cormick_purple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Cormick_purple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Cormick_purple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Cormick_purple_template 8">
        <a:dk1>
          <a:srgbClr val="000000"/>
        </a:dk1>
        <a:lt1>
          <a:srgbClr val="DAE0EC"/>
        </a:lt1>
        <a:dk2>
          <a:srgbClr val="000000"/>
        </a:dk2>
        <a:lt2>
          <a:srgbClr val="AEBCD6"/>
        </a:lt2>
        <a:accent1>
          <a:srgbClr val="005295"/>
        </a:accent1>
        <a:accent2>
          <a:srgbClr val="571963"/>
        </a:accent2>
        <a:accent3>
          <a:srgbClr val="EAEDF4"/>
        </a:accent3>
        <a:accent4>
          <a:srgbClr val="000000"/>
        </a:accent4>
        <a:accent5>
          <a:srgbClr val="AAB3C8"/>
        </a:accent5>
        <a:accent6>
          <a:srgbClr val="4E1659"/>
        </a:accent6>
        <a:hlink>
          <a:srgbClr val="811413"/>
        </a:hlink>
        <a:folHlink>
          <a:srgbClr val="ACA6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Cormick_purple_template 9">
        <a:dk1>
          <a:srgbClr val="000000"/>
        </a:dk1>
        <a:lt1>
          <a:srgbClr val="DAE0EC"/>
        </a:lt1>
        <a:dk2>
          <a:srgbClr val="000000"/>
        </a:dk2>
        <a:lt2>
          <a:srgbClr val="AEBCD6"/>
        </a:lt2>
        <a:accent1>
          <a:srgbClr val="333399"/>
        </a:accent1>
        <a:accent2>
          <a:srgbClr val="571963"/>
        </a:accent2>
        <a:accent3>
          <a:srgbClr val="EAEDF4"/>
        </a:accent3>
        <a:accent4>
          <a:srgbClr val="000000"/>
        </a:accent4>
        <a:accent5>
          <a:srgbClr val="ADADCA"/>
        </a:accent5>
        <a:accent6>
          <a:srgbClr val="4E1659"/>
        </a:accent6>
        <a:hlink>
          <a:srgbClr val="811413"/>
        </a:hlink>
        <a:folHlink>
          <a:srgbClr val="ACA6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Kunpeng_USC.pot</Template>
  <TotalTime>354</TotalTime>
  <Words>1288</Words>
  <Application>Microsoft Macintosh PowerPoint</Application>
  <PresentationFormat>On-screen Show (4:3)</PresentationFormat>
  <Paragraphs>285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Kunpeng_USC</vt:lpstr>
      <vt:lpstr>A Probabilistic Graphical Model for Brand Reputation Assessment in Social Networks</vt:lpstr>
      <vt:lpstr>Acknowledgement</vt:lpstr>
      <vt:lpstr>Outline</vt:lpstr>
      <vt:lpstr>Introduction</vt:lpstr>
      <vt:lpstr>Challenges</vt:lpstr>
      <vt:lpstr>An Example Facebook Page</vt:lpstr>
      <vt:lpstr>PowerPoint Presentation</vt:lpstr>
      <vt:lpstr>Statements</vt:lpstr>
      <vt:lpstr>Sentiment Identification*</vt:lpstr>
      <vt:lpstr>PowerPoint Presentation</vt:lpstr>
      <vt:lpstr>Observations</vt:lpstr>
      <vt:lpstr>The Probabilistic Graphical Model</vt:lpstr>
      <vt:lpstr>Collective Inference</vt:lpstr>
      <vt:lpstr>Gibbs Sampling (MCMC)</vt:lpstr>
      <vt:lpstr>Gibbs Sampling (MCMC)</vt:lpstr>
      <vt:lpstr>PowerPoint Presentation</vt:lpstr>
      <vt:lpstr>Important Observations: Conditional Independency</vt:lpstr>
      <vt:lpstr>Parallelized Block-based MCMC</vt:lpstr>
      <vt:lpstr>Parallelized Block-based MCMC</vt:lpstr>
      <vt:lpstr>Experimental Data</vt:lpstr>
      <vt:lpstr>Data Cleaning</vt:lpstr>
      <vt:lpstr>Spam Users</vt:lpstr>
      <vt:lpstr>Evaluation (1)</vt:lpstr>
      <vt:lpstr>Evaluation (2)</vt:lpstr>
      <vt:lpstr>Model Evaluation</vt:lpstr>
      <vt:lpstr>Model Evaluation</vt:lpstr>
      <vt:lpstr>Model Evaluation</vt:lpstr>
      <vt:lpstr>Model Evaluation</vt:lpstr>
      <vt:lpstr>PowerPoint Presentation</vt:lpstr>
      <vt:lpstr>Learning Models Based on All Those Metrics</vt:lpstr>
      <vt:lpstr>Parameter Setting</vt:lpstr>
      <vt:lpstr>Future Work</vt:lpstr>
      <vt:lpstr>Related Work</vt:lpstr>
      <vt:lpstr>PowerPoint Presentation</vt:lpstr>
    </vt:vector>
  </TitlesOfParts>
  <Company>Northwestern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Kyle Delaney</dc:creator>
  <cp:lastModifiedBy>Kunpeng Zhang</cp:lastModifiedBy>
  <cp:revision>127</cp:revision>
  <dcterms:created xsi:type="dcterms:W3CDTF">2007-05-30T20:31:02Z</dcterms:created>
  <dcterms:modified xsi:type="dcterms:W3CDTF">2014-09-06T16:55:55Z</dcterms:modified>
</cp:coreProperties>
</file>

<file path=docProps/thumbnail.jpeg>
</file>